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4"/>
    <p:sldMasterId id="2147483730" r:id="rId5"/>
  </p:sldMasterIdLst>
  <p:notesMasterIdLst>
    <p:notesMasterId r:id="rId7"/>
  </p:notesMasterIdLst>
  <p:handoutMasterIdLst>
    <p:handoutMasterId r:id="rId8"/>
  </p:handoutMasterIdLst>
  <p:sldIdLst>
    <p:sldId id="268" r:id="rId6"/>
  </p:sldIdLst>
  <p:sldSz cx="9144000" cy="6858000" type="screen4x3"/>
  <p:notesSz cx="6881813" cy="100028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 Baker" initials="EB" lastIdx="11" clrIdx="0">
    <p:extLst>
      <p:ext uri="{19B8F6BF-5375-455C-9EA6-DF929625EA0E}">
        <p15:presenceInfo xmlns:p15="http://schemas.microsoft.com/office/powerpoint/2012/main" userId="Emma Bak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004386"/>
    <a:srgbClr val="5692CE"/>
    <a:srgbClr val="FFC000"/>
    <a:srgbClr val="000000"/>
    <a:srgbClr val="0072C6"/>
    <a:srgbClr val="DCE6F2"/>
    <a:srgbClr val="EDF2F9"/>
    <a:srgbClr val="A5A5A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248" autoAdjust="0"/>
    <p:restoredTop sz="81272" autoAdjust="0"/>
  </p:normalViewPr>
  <p:slideViewPr>
    <p:cSldViewPr snapToGrid="0" snapToObjects="1">
      <p:cViewPr varScale="1">
        <p:scale>
          <a:sx n="110" d="100"/>
          <a:sy n="110" d="100"/>
        </p:scale>
        <p:origin x="23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45" d="100"/>
          <a:sy n="45" d="100"/>
        </p:scale>
        <p:origin x="1912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549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85" tIns="46293" rIns="92585" bIns="4629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264" y="0"/>
            <a:ext cx="2982549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85" tIns="46293" rIns="92585" bIns="4629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697"/>
            <a:ext cx="2982549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85" tIns="46293" rIns="92585" bIns="4629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264" y="9502697"/>
            <a:ext cx="2982549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85" tIns="46293" rIns="92585" bIns="4629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9FBF15-EC6B-4F7F-AAF3-439132198CA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24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549" cy="500142"/>
          </a:xfrm>
          <a:prstGeom prst="rect">
            <a:avLst/>
          </a:prstGeom>
        </p:spPr>
        <p:txBody>
          <a:bodyPr vert="horz" lIns="92585" tIns="46293" rIns="92585" bIns="4629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650" y="0"/>
            <a:ext cx="2982549" cy="500142"/>
          </a:xfrm>
          <a:prstGeom prst="rect">
            <a:avLst/>
          </a:prstGeom>
        </p:spPr>
        <p:txBody>
          <a:bodyPr vert="horz" lIns="92585" tIns="46293" rIns="92585" bIns="46293" rtlCol="0"/>
          <a:lstStyle>
            <a:lvl1pPr algn="r">
              <a:defRPr sz="1200"/>
            </a:lvl1pPr>
          </a:lstStyle>
          <a:p>
            <a:fld id="{2E591B80-07DF-4C81-909F-FD4BB4FADC5F}" type="datetimeFigureOut">
              <a:rPr lang="en-US" smtClean="0"/>
              <a:pPr/>
              <a:t>7/14/2020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2213" cy="3751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85" tIns="46293" rIns="92585" bIns="4629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537" y="4751350"/>
            <a:ext cx="5506741" cy="4501277"/>
          </a:xfrm>
          <a:prstGeom prst="rect">
            <a:avLst/>
          </a:prstGeom>
        </p:spPr>
        <p:txBody>
          <a:bodyPr vert="horz" lIns="92585" tIns="46293" rIns="92585" bIns="4629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1094"/>
            <a:ext cx="2982549" cy="500142"/>
          </a:xfrm>
          <a:prstGeom prst="rect">
            <a:avLst/>
          </a:prstGeom>
        </p:spPr>
        <p:txBody>
          <a:bodyPr vert="horz" lIns="92585" tIns="46293" rIns="92585" bIns="4629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650" y="9501094"/>
            <a:ext cx="2982549" cy="500142"/>
          </a:xfrm>
          <a:prstGeom prst="rect">
            <a:avLst/>
          </a:prstGeom>
        </p:spPr>
        <p:txBody>
          <a:bodyPr vert="horz" lIns="92585" tIns="46293" rIns="92585" bIns="46293" rtlCol="0" anchor="b"/>
          <a:lstStyle>
            <a:lvl1pPr algn="r">
              <a:defRPr sz="1200"/>
            </a:lvl1pPr>
          </a:lstStyle>
          <a:p>
            <a:fld id="{7D44946A-771B-48C2-B605-250A693CD7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128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0043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/>
          <p:cNvPicPr>
            <a:picLocks noChangeAspect="1"/>
          </p:cNvPicPr>
          <p:nvPr userDrawn="1"/>
        </p:nvPicPr>
        <p:blipFill rotWithShape="1">
          <a:blip r:embed="rId2"/>
          <a:srcRect l="23175" b="29704"/>
          <a:stretch/>
        </p:blipFill>
        <p:spPr>
          <a:xfrm>
            <a:off x="0" y="4154854"/>
            <a:ext cx="4951126" cy="2703146"/>
          </a:xfrm>
          <a:prstGeom prst="rect">
            <a:avLst/>
          </a:prstGeom>
        </p:spPr>
      </p:pic>
      <p:sp>
        <p:nvSpPr>
          <p:cNvPr id="3094" name="Rectangle 22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772032" y="5345168"/>
            <a:ext cx="7524000" cy="450000"/>
          </a:xfrm>
        </p:spPr>
        <p:txBody>
          <a:bodyPr lIns="90000" anchor="b"/>
          <a:lstStyle>
            <a:lvl1pPr marL="0" indent="0">
              <a:lnSpc>
                <a:spcPct val="90000"/>
              </a:lnSpc>
              <a:spcBef>
                <a:spcPct val="0"/>
              </a:spcBef>
              <a:buFont typeface="Webdings" pitchFamily="18" charset="2"/>
              <a:buNone/>
              <a:defRPr sz="2400" b="1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Presenter</a:t>
            </a:r>
            <a:endParaRPr lang="en-GB" dirty="0"/>
          </a:p>
        </p:txBody>
      </p:sp>
      <p:cxnSp>
        <p:nvCxnSpPr>
          <p:cNvPr id="111" name="Straight Connector 110"/>
          <p:cNvCxnSpPr/>
          <p:nvPr userDrawn="1"/>
        </p:nvCxnSpPr>
        <p:spPr>
          <a:xfrm>
            <a:off x="504000" y="502458"/>
            <a:ext cx="0" cy="5850000"/>
          </a:xfrm>
          <a:prstGeom prst="line">
            <a:avLst/>
          </a:prstGeom>
          <a:ln>
            <a:solidFill>
              <a:srgbClr val="5692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5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72032" y="2759400"/>
            <a:ext cx="7524000" cy="1339200"/>
          </a:xfrm>
        </p:spPr>
        <p:txBody>
          <a:bodyPr anchor="ctr">
            <a:normAutofit/>
          </a:bodyPr>
          <a:lstStyle>
            <a:lvl1pPr>
              <a:defRPr sz="4000" b="1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772032" y="5800352"/>
            <a:ext cx="7524000" cy="450000"/>
          </a:xfrm>
        </p:spPr>
        <p:txBody>
          <a:bodyPr wrap="square" lIns="90000">
            <a:normAutofit/>
          </a:bodyPr>
          <a:lstStyle>
            <a:lvl1pPr marL="0" indent="0" algn="l">
              <a:buNone/>
              <a:tabLst/>
              <a:defRPr sz="1800" baseline="0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pPr lvl="0"/>
            <a:r>
              <a:rPr lang="en-GB" dirty="0"/>
              <a:t>Job title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71613" y="511804"/>
            <a:ext cx="3343407" cy="56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6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24" name="Table 2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44212948"/>
              </p:ext>
            </p:extLst>
          </p:nvPr>
        </p:nvGraphicFramePr>
        <p:xfrm>
          <a:off x="504492" y="1480882"/>
          <a:ext cx="8136002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85652">
                <a:tc gridSpan="2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25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506258" y="187316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504491" y="241255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181355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858219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535084" y="241255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181356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2535250" y="295194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04491" y="349507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04491" y="295194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1858219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85878957"/>
              </p:ext>
            </p:extLst>
          </p:nvPr>
        </p:nvGraphicFramePr>
        <p:xfrm>
          <a:off x="504490" y="4024223"/>
          <a:ext cx="8136002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3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06256" y="402439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504489" y="456378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181353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858217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2535082" y="456378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181354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2535248" y="510317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04489" y="564630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04489" y="510317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1858217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312579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4" name="Table 4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9913439"/>
              </p:ext>
            </p:extLst>
          </p:nvPr>
        </p:nvGraphicFramePr>
        <p:xfrm>
          <a:off x="1114090" y="1480882"/>
          <a:ext cx="3385901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85652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45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1115856" y="187316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1114089" y="241255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790953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2467817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3144682" y="241255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790954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3144848" y="295194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1114089" y="349507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114089" y="295194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2467817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55" name="Table 5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24117520"/>
              </p:ext>
            </p:extLst>
          </p:nvPr>
        </p:nvGraphicFramePr>
        <p:xfrm>
          <a:off x="1114088" y="4024223"/>
          <a:ext cx="3385901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1115854" y="402439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1114087" y="456378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790951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2467815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3144680" y="456378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790952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3144846" y="510317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1114087" y="564630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1114087" y="510317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2467815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66" name="Table 6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35533153"/>
              </p:ext>
            </p:extLst>
          </p:nvPr>
        </p:nvGraphicFramePr>
        <p:xfrm>
          <a:off x="4652391" y="1481832"/>
          <a:ext cx="3385901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85652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5692CE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67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4654157" y="187411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652390" y="241350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5329254" y="241350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6006118" y="241350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6682983" y="241350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5329255" y="295289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6683149" y="295289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4652390" y="349602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4652390" y="295289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6006118" y="295289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77" name="Table 7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33312317"/>
              </p:ext>
            </p:extLst>
          </p:nvPr>
        </p:nvGraphicFramePr>
        <p:xfrm>
          <a:off x="4652389" y="4025173"/>
          <a:ext cx="3385901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78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4654155" y="402534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4652388" y="456473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5329252" y="456473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6006116" y="456473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6682981" y="456473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5329253" y="510412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6683147" y="510412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4652388" y="564725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4652388" y="510412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66" hasCustomPrompt="1"/>
          </p:nvPr>
        </p:nvSpPr>
        <p:spPr>
          <a:xfrm>
            <a:off x="6006116" y="510412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3265701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952120"/>
              </p:ext>
            </p:extLst>
          </p:nvPr>
        </p:nvGraphicFramePr>
        <p:xfrm>
          <a:off x="2048470" y="1930074"/>
          <a:ext cx="5047060" cy="365802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61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00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713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82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82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2052834" y="2355211"/>
            <a:ext cx="5035948" cy="846000"/>
          </a:xfrm>
          <a:prstGeom prst="rect">
            <a:avLst/>
          </a:prstGeom>
        </p:spPr>
        <p:txBody>
          <a:bodyPr wrap="square" lIns="288000" tIns="21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2052834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3308610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4578076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5836332" y="3207727"/>
            <a:ext cx="1259198" cy="7956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3308610" y="4001119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5836332" y="4001119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2052834" y="4797313"/>
            <a:ext cx="5039275" cy="786044"/>
          </a:xfrm>
          <a:prstGeom prst="rect">
            <a:avLst/>
          </a:prstGeom>
        </p:spPr>
        <p:txBody>
          <a:bodyPr wrap="square" lIns="72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2052833" y="4001119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4578076" y="3994603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1232580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 with ad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87" name="Table 8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01475149"/>
              </p:ext>
            </p:extLst>
          </p:nvPr>
        </p:nvGraphicFramePr>
        <p:xfrm>
          <a:off x="504492" y="1996770"/>
          <a:ext cx="8135997" cy="2628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32000"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511553" y="2435120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509784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1176337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1847637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2519738" y="3008232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1176337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2519904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509784" y="4090751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509784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1847637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3483822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33" name="Table 3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55058386"/>
              </p:ext>
            </p:extLst>
          </p:nvPr>
        </p:nvGraphicFramePr>
        <p:xfrm>
          <a:off x="504492" y="1426500"/>
          <a:ext cx="8135997" cy="2628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32000"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4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511553" y="1864850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509784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176337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847637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519738" y="2437962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176337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2519904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09784" y="3520481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09784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1847637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  <p:graphicFrame>
        <p:nvGraphicFramePr>
          <p:cNvPr id="45" name="Table 4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2660690"/>
              </p:ext>
            </p:extLst>
          </p:nvPr>
        </p:nvGraphicFramePr>
        <p:xfrm>
          <a:off x="504489" y="4063609"/>
          <a:ext cx="8135997" cy="2196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1550" y="4059507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509781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176334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847634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2519735" y="4632619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176334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2519901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09781" y="5715138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09781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1847634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160044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c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65" name="Table 6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65319846"/>
              </p:ext>
            </p:extLst>
          </p:nvPr>
        </p:nvGraphicFramePr>
        <p:xfrm>
          <a:off x="504492" y="1932456"/>
          <a:ext cx="8136001" cy="292008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18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7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2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52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2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41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29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218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2000">
                <a:tc gridSpan="1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rgbClr val="5692CE"/>
                          </a:solidFill>
                        </a:rPr>
                        <a:t>ONCE</a:t>
                      </a:r>
                      <a:r>
                        <a:rPr lang="en-GB" sz="2000" b="1" baseline="0" dirty="0">
                          <a:solidFill>
                            <a:srgbClr val="5692CE"/>
                          </a:solidFill>
                        </a:rPr>
                        <a:t> ONLY PRESCRIPTIONS</a:t>
                      </a:r>
                    </a:p>
                  </a:txBody>
                  <a:tcPr marL="53176" marR="53176" marT="53176" marB="53176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01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Date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Time to be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DRUG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Dose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Route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Prescriber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Administration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5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Initials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Bleep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Date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Time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Given by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4492" y="3221643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974092" y="3221643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972492" y="3221643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6288492" y="3221643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322092" y="3221643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463692" y="3221643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6879292" y="3221643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7502492" y="3221643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8006893" y="3221643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4829292" y="3221643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504491" y="4301524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974091" y="4301524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3972491" y="4301524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6288491" y="4301524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1322091" y="4301524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463691" y="4301524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6879291" y="4301524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7502491" y="4301524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8006892" y="4301524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4829291" y="4301524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504091" y="3761643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973691" y="3761643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3972091" y="3761643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6288091" y="3761643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101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321691" y="3761643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463291" y="3761643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6878891" y="3761643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502091" y="3761643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8006492" y="3761643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828891" y="3761643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</p:spTree>
    <p:extLst>
      <p:ext uri="{BB962C8B-B14F-4D97-AF65-F5344CB8AC3E}">
        <p14:creationId xmlns:p14="http://schemas.microsoft.com/office/powerpoint/2010/main" val="3860552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2" name="Table 5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18352315"/>
              </p:ext>
            </p:extLst>
          </p:nvPr>
        </p:nvGraphicFramePr>
        <p:xfrm>
          <a:off x="504492" y="1909143"/>
          <a:ext cx="8135999" cy="31047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56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0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7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67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29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2000"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INFUSION PRESCRIPTIONS</a:t>
                      </a:r>
                    </a:p>
                  </a:txBody>
                  <a:tcPr marL="40896" marR="40896" marT="40896" marB="40896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Fluid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Vol</a:t>
                      </a:r>
                      <a:endParaRPr lang="en-GB" sz="14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Doctor initials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7255" y="2849247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893941" y="2849247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4106682" y="2849247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7071817" y="2849247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262127" y="2849247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4795824" y="2849247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6371993" y="2849247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507255" y="3389166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1893941" y="3389166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4106682" y="3389166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7071817" y="3389166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262127" y="3389166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4795824" y="3389166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6371993" y="3389166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507255" y="3928025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893941" y="3928025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4106682" y="3928025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7071817" y="3928025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1262127" y="3928025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795824" y="3928025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6371993" y="3928025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507255" y="4468642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1893941" y="4468642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4106682" y="4468642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7071817" y="4468642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1262127" y="4468642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4795824" y="4468642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6371993" y="4468642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7943669" y="2849247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7943669" y="3389166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943669" y="3928025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7943669" y="4468642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767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usion with ad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2" name="Table 5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81623540"/>
              </p:ext>
            </p:extLst>
          </p:nvPr>
        </p:nvGraphicFramePr>
        <p:xfrm>
          <a:off x="504492" y="1909143"/>
          <a:ext cx="8135998" cy="31047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595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6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2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45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60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64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87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87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32000">
                <a:tc gridSpan="1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INFUSION PRESCRIPTIONS</a:t>
                      </a:r>
                    </a:p>
                  </a:txBody>
                  <a:tcPr marL="40896" marR="40896" marT="40896" marB="40896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Fluid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err="1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Vol</a:t>
                      </a:r>
                      <a:endParaRPr lang="en-GB" sz="12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Doctor initials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Nurse initials</a:t>
                      </a:r>
                      <a:endParaRPr lang="en-GB" sz="3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Batch</a:t>
                      </a:r>
                      <a:r>
                        <a:rPr lang="en-GB" sz="1100" b="1" baseline="0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no</a:t>
                      </a:r>
                      <a:endParaRPr lang="en-GB" sz="11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Start time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Stop</a:t>
                      </a:r>
                      <a:r>
                        <a:rPr lang="en-GB" sz="1100" b="1" baseline="0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time</a:t>
                      </a:r>
                      <a:endParaRPr lang="en-GB" sz="11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7256" y="2859079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597607" y="2859079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336213" y="2859079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5666348" y="2859079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6361186" y="2859079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101262" y="2859079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3881421" y="2859079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118926" y="2859079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6913688" y="2859079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7401567" y="2859079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7850934" y="2859079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8245624" y="2859079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507256" y="3398998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1597607" y="3398998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3336213" y="3398998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5666348" y="3398998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6361186" y="3398998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101262" y="3398998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3881421" y="3398998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18926" y="3398998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6913688" y="3398998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7401567" y="3398998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7850934" y="3398998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8245624" y="3398998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507256" y="3937857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597607" y="3937857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3336213" y="3937857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666348" y="3937857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6361186" y="3937857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1101262" y="3937857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3881421" y="3937857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5118926" y="3937857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6913688" y="3937857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7401567" y="3937857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7850934" y="3937857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8245624" y="3937857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507256" y="4478474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1597607" y="4478474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3336213" y="4478474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5666348" y="4478474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6361186" y="4478474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1101262" y="4478474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3881421" y="4478474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5118926" y="4478474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6913688" y="4478474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7401567" y="4478474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7850934" y="4478474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8245624" y="4478474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</p:spTree>
    <p:extLst>
      <p:ext uri="{BB962C8B-B14F-4D97-AF65-F5344CB8AC3E}">
        <p14:creationId xmlns:p14="http://schemas.microsoft.com/office/powerpoint/2010/main" val="3653454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xy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774045566"/>
              </p:ext>
            </p:extLst>
          </p:nvPr>
        </p:nvGraphicFramePr>
        <p:xfrm>
          <a:off x="2631037" y="1747995"/>
          <a:ext cx="3881926" cy="379646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6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39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4267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>
                          <a:solidFill>
                            <a:srgbClr val="5692CE"/>
                          </a:solidFill>
                        </a:rPr>
                        <a:t>OXYGEN</a:t>
                      </a:r>
                      <a:endParaRPr lang="en-GB" sz="2400" b="1" baseline="0" dirty="0">
                        <a:solidFill>
                          <a:srgbClr val="5692CE"/>
                        </a:solidFill>
                      </a:endParaRPr>
                    </a:p>
                  </a:txBody>
                  <a:tcPr marL="36000" marR="36000" marT="36000" marB="3600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37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Target SpO</a:t>
                      </a:r>
                      <a:r>
                        <a:rPr lang="en-GB" sz="1600" b="1" baseline="-25000" dirty="0">
                          <a:solidFill>
                            <a:srgbClr val="0072C6"/>
                          </a:solidFill>
                        </a:rPr>
                        <a:t>2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2C6"/>
                          </a:solidFill>
                        </a:rPr>
                        <a:t>94</a:t>
                      </a: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–98%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88–92%</a:t>
                      </a:r>
                      <a:endParaRPr lang="en-GB" sz="16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37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Mode</a:t>
                      </a:r>
                      <a:r>
                        <a:rPr lang="en-GB" sz="1600" b="1" baseline="0" dirty="0">
                          <a:solidFill>
                            <a:srgbClr val="0072C6"/>
                          </a:solidFill>
                        </a:rPr>
                        <a:t> </a:t>
                      </a:r>
                      <a:r>
                        <a:rPr lang="en-GB" sz="1600" b="1" baseline="0">
                          <a:solidFill>
                            <a:srgbClr val="0072C6"/>
                          </a:solidFill>
                        </a:rPr>
                        <a:t>of delivery</a:t>
                      </a:r>
                      <a:endParaRPr lang="en-GB" sz="16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2C6"/>
                          </a:solidFill>
                        </a:rPr>
                        <a:t>Continuous</a:t>
                      </a:r>
                      <a:endParaRPr lang="en-GB" sz="16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As required</a:t>
                      </a:r>
                      <a:endParaRPr lang="en-GB" sz="16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0724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Starting device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07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Initials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Bleep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Date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 userDrawn="1"/>
        </p:nvSpPr>
        <p:spPr>
          <a:xfrm>
            <a:off x="4252481" y="2425816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4252481" y="2807244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4252481" y="3254872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2631037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220563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3925800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2633399" y="3982062"/>
            <a:ext cx="3879563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Device</a:t>
            </a:r>
          </a:p>
        </p:txBody>
      </p:sp>
      <p:sp>
        <p:nvSpPr>
          <p:cNvPr id="21" name="Oval 20"/>
          <p:cNvSpPr/>
          <p:nvPr userDrawn="1"/>
        </p:nvSpPr>
        <p:spPr>
          <a:xfrm>
            <a:off x="4252481" y="3636264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3037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P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67436513"/>
              </p:ext>
            </p:extLst>
          </p:nvPr>
        </p:nvGraphicFramePr>
        <p:xfrm>
          <a:off x="2419501" y="1455767"/>
          <a:ext cx="4304999" cy="48154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34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5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9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718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0"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757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Pharmacy Stamp</a:t>
                      </a: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400" b="1" i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Please</a:t>
                      </a:r>
                      <a:r>
                        <a:rPr lang="en-US" sz="400" b="1" i="1" baseline="0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 don’t stamp over age box</a:t>
                      </a:r>
                      <a:endParaRPr lang="en-US" sz="400" b="1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Age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600" b="1" dirty="0" err="1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D.o.B</a:t>
                      </a:r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54000" marR="90000" marT="46800" marB="46800"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Title, Forename, Surname &amp; Address</a:t>
                      </a: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NHS Number:</a:t>
                      </a: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sz="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FFA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42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Number of days’ treatment</a:t>
                      </a:r>
                    </a:p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N.B. Ensure dose is stated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Endorsements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en-US" sz="16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FD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725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Signature of Prescriber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Date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Text Placeholder 7"/>
          <p:cNvSpPr txBox="1">
            <a:spLocks/>
          </p:cNvSpPr>
          <p:nvPr userDrawn="1"/>
        </p:nvSpPr>
        <p:spPr>
          <a:xfrm>
            <a:off x="4436560" y="1760315"/>
            <a:ext cx="2017395" cy="655424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Patient details</a:t>
            </a:r>
          </a:p>
        </p:txBody>
      </p:sp>
      <p:sp>
        <p:nvSpPr>
          <p:cNvPr id="19" name="Text Placeholder 7"/>
          <p:cNvSpPr txBox="1">
            <a:spLocks/>
          </p:cNvSpPr>
          <p:nvPr userDrawn="1"/>
        </p:nvSpPr>
        <p:spPr>
          <a:xfrm>
            <a:off x="3571263" y="1728194"/>
            <a:ext cx="720000" cy="19399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Age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Text Placeholder 7"/>
          <p:cNvSpPr txBox="1">
            <a:spLocks/>
          </p:cNvSpPr>
          <p:nvPr userDrawn="1"/>
        </p:nvSpPr>
        <p:spPr>
          <a:xfrm>
            <a:off x="3571263" y="2074584"/>
            <a:ext cx="720000" cy="19399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DoB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494729" y="5335639"/>
            <a:ext cx="108000" cy="108000"/>
            <a:chOff x="1028700" y="5047150"/>
            <a:chExt cx="180001" cy="180000"/>
          </a:xfrm>
        </p:grpSpPr>
        <p:cxnSp>
          <p:nvCxnSpPr>
            <p:cNvPr id="23" name="Straight Connector 22"/>
            <p:cNvCxnSpPr/>
            <p:nvPr userDrawn="1"/>
          </p:nvCxnSpPr>
          <p:spPr>
            <a:xfrm flipH="1">
              <a:off x="1028700" y="504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24" name="Straight Connector 23"/>
            <p:cNvCxnSpPr/>
            <p:nvPr userDrawn="1"/>
          </p:nvCxnSpPr>
          <p:spPr>
            <a:xfrm rot="16200000" flipH="1">
              <a:off x="1118701" y="513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</p:grpSp>
      <p:sp>
        <p:nvSpPr>
          <p:cNvPr id="27" name="Content Placeholder 31"/>
          <p:cNvSpPr txBox="1">
            <a:spLocks/>
          </p:cNvSpPr>
          <p:nvPr userDrawn="1"/>
        </p:nvSpPr>
        <p:spPr>
          <a:xfrm>
            <a:off x="4980755" y="2423359"/>
            <a:ext cx="720725" cy="20637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Identifier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rbel" panose="020B0503020204020204" pitchFamily="34" charset="0"/>
              <a:ea typeface="+mn-ea"/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 rot="10800000">
            <a:off x="6523804" y="1577336"/>
            <a:ext cx="108000" cy="108000"/>
            <a:chOff x="1028700" y="5047150"/>
            <a:chExt cx="180001" cy="180000"/>
          </a:xfrm>
        </p:grpSpPr>
        <p:cxnSp>
          <p:nvCxnSpPr>
            <p:cNvPr id="29" name="Straight Connector 28"/>
            <p:cNvCxnSpPr/>
            <p:nvPr userDrawn="1"/>
          </p:nvCxnSpPr>
          <p:spPr>
            <a:xfrm flipH="1">
              <a:off x="1028700" y="504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30" name="Straight Connector 29"/>
            <p:cNvCxnSpPr/>
            <p:nvPr userDrawn="1"/>
          </p:nvCxnSpPr>
          <p:spPr>
            <a:xfrm rot="16200000" flipH="1">
              <a:off x="1118701" y="513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</p:grpSp>
      <p:sp>
        <p:nvSpPr>
          <p:cNvPr id="31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254477" y="2780423"/>
            <a:ext cx="2628000" cy="262800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Prescription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2419501" y="5812815"/>
            <a:ext cx="2260653" cy="450567"/>
          </a:xfrm>
          <a:prstGeom prst="rect">
            <a:avLst/>
          </a:prstGeom>
        </p:spPr>
        <p:txBody>
          <a:bodyPr wrap="square" lIns="0" tIns="0" rIns="180000" bIns="36000" anchor="b" anchorCtr="0">
            <a:normAutofit/>
          </a:bodyPr>
          <a:lstStyle>
            <a:lvl1pPr marL="0" indent="0" algn="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4707586" y="5812815"/>
            <a:ext cx="1252804" cy="450567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3993481" y="2383263"/>
            <a:ext cx="335632" cy="313899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64943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9322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ulin pr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131" name="Table 13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06160381"/>
              </p:ext>
            </p:extLst>
          </p:nvPr>
        </p:nvGraphicFramePr>
        <p:xfrm>
          <a:off x="504491" y="1399398"/>
          <a:ext cx="8136002" cy="4834415"/>
        </p:xfrm>
        <a:graphic>
          <a:graphicData uri="http://schemas.openxmlformats.org/drawingml/2006/table">
            <a:tbl>
              <a:tblPr firstRow="1" bandRow="1"/>
              <a:tblGrid>
                <a:gridCol w="838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4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2000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baseline="0" dirty="0">
                          <a:solidFill>
                            <a:srgbClr val="5692C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 PRESCRIPTIONS</a:t>
                      </a: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84A7D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95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Blood</a:t>
                      </a:r>
                      <a:r>
                        <a:rPr lang="en-GB" sz="1400" b="1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glucose concentration</a:t>
                      </a:r>
                      <a:r>
                        <a:rPr lang="en-GB" sz="1400" b="0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GB" sz="14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rgbClr val="4F81BD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Prescriber: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89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Administrator: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Pharmacy check:</a:t>
                      </a:r>
                    </a:p>
                  </a:txBody>
                  <a:tcPr marL="90000" marR="90000"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995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Blood</a:t>
                      </a:r>
                      <a:r>
                        <a:rPr lang="en-GB" sz="1400" b="1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glucose concentration</a:t>
                      </a:r>
                      <a:r>
                        <a:rPr lang="en-GB" sz="1400" b="0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rgbClr val="4F81BD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Prescriber: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Administrator: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Pharmacy check:</a:t>
                      </a:r>
                    </a:p>
                  </a:txBody>
                  <a:tcPr marL="90000" marR="90000"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212544"/>
                  </a:ext>
                </a:extLst>
              </a:tr>
            </a:tbl>
          </a:graphicData>
        </a:graphic>
      </p:graphicFrame>
      <p:sp>
        <p:nvSpPr>
          <p:cNvPr id="132" name="TextBox 131"/>
          <p:cNvSpPr txBox="1"/>
          <p:nvPr userDrawn="1"/>
        </p:nvSpPr>
        <p:spPr>
          <a:xfrm>
            <a:off x="933006" y="1808244"/>
            <a:ext cx="421343" cy="21120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4F81BD"/>
                </a:solidFill>
                <a:latin typeface="Calibri"/>
              </a:rPr>
              <a:t>TIME→</a:t>
            </a:r>
          </a:p>
        </p:txBody>
      </p:sp>
      <p:sp>
        <p:nvSpPr>
          <p:cNvPr id="133" name="TextBox 132"/>
          <p:cNvSpPr txBox="1"/>
          <p:nvPr userDrawn="1"/>
        </p:nvSpPr>
        <p:spPr>
          <a:xfrm>
            <a:off x="506093" y="1967227"/>
            <a:ext cx="476751" cy="211203"/>
          </a:xfrm>
          <a:prstGeom prst="rect">
            <a:avLst/>
          </a:prstGeom>
          <a:noFill/>
        </p:spPr>
        <p:txBody>
          <a:bodyPr wrap="square" lIns="36000" tIns="36000" rIns="36000" bIns="36000" rtlCol="0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4F81BD"/>
                </a:solidFill>
                <a:latin typeface="Calibri"/>
              </a:rPr>
              <a:t>DATE ↓</a:t>
            </a:r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4491" y="2143989"/>
            <a:ext cx="838800" cy="10345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2153265" y="2493547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1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2153265" y="2833428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2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4050491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4050491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4050491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4050491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4050491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153265" y="317330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Doctor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2153265" y="351318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5197692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197692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197692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5197692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97692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6344893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6344893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6344893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6344893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6344893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7492093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7492093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7492093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492093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7492093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508207" y="4189766"/>
            <a:ext cx="838800" cy="10345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2156981" y="4539324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1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2156981" y="4879205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2</a:t>
            </a:r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4054207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4054207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4054207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4054207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4054207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2156981" y="521908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Doctor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2156981" y="555896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5201408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5201408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5201408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5201408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5201408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6348609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6348609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6348609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66" hasCustomPrompt="1"/>
          </p:nvPr>
        </p:nvSpPr>
        <p:spPr>
          <a:xfrm>
            <a:off x="6348609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67" hasCustomPrompt="1"/>
          </p:nvPr>
        </p:nvSpPr>
        <p:spPr>
          <a:xfrm>
            <a:off x="6348609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101" name="Text Placeholder 7"/>
          <p:cNvSpPr>
            <a:spLocks noGrp="1"/>
          </p:cNvSpPr>
          <p:nvPr>
            <p:ph type="body" sz="quarter" idx="168" hasCustomPrompt="1"/>
          </p:nvPr>
        </p:nvSpPr>
        <p:spPr>
          <a:xfrm>
            <a:off x="7495809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169" hasCustomPrompt="1"/>
          </p:nvPr>
        </p:nvSpPr>
        <p:spPr>
          <a:xfrm>
            <a:off x="7495809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170" hasCustomPrompt="1"/>
          </p:nvPr>
        </p:nvSpPr>
        <p:spPr>
          <a:xfrm>
            <a:off x="7495809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171" hasCustomPrompt="1"/>
          </p:nvPr>
        </p:nvSpPr>
        <p:spPr>
          <a:xfrm>
            <a:off x="7495809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172" hasCustomPrompt="1"/>
          </p:nvPr>
        </p:nvSpPr>
        <p:spPr>
          <a:xfrm>
            <a:off x="7495809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73" hasCustomPrompt="1"/>
          </p:nvPr>
        </p:nvSpPr>
        <p:spPr>
          <a:xfrm>
            <a:off x="2156981" y="385158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  <p:sp>
        <p:nvSpPr>
          <p:cNvPr id="107" name="Text Placeholder 7"/>
          <p:cNvSpPr>
            <a:spLocks noGrp="1"/>
          </p:cNvSpPr>
          <p:nvPr>
            <p:ph type="body" sz="quarter" idx="174" hasCustomPrompt="1"/>
          </p:nvPr>
        </p:nvSpPr>
        <p:spPr>
          <a:xfrm>
            <a:off x="2156981" y="589736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492550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87052331"/>
              </p:ext>
            </p:extLst>
          </p:nvPr>
        </p:nvGraphicFramePr>
        <p:xfrm>
          <a:off x="504492" y="1648943"/>
          <a:ext cx="8134403" cy="44877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064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06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83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Freq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Duration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GP to continue?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Additional instructions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Text Placeholder 7"/>
          <p:cNvSpPr>
            <a:spLocks noGrp="1"/>
          </p:cNvSpPr>
          <p:nvPr>
            <p:ph type="body" sz="quarter" idx="214" hasCustomPrompt="1"/>
          </p:nvPr>
        </p:nvSpPr>
        <p:spPr>
          <a:xfrm>
            <a:off x="503361" y="2081014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215" hasCustomPrompt="1"/>
          </p:nvPr>
        </p:nvSpPr>
        <p:spPr>
          <a:xfrm>
            <a:off x="503361" y="2531725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6" hasCustomPrompt="1"/>
          </p:nvPr>
        </p:nvSpPr>
        <p:spPr>
          <a:xfrm>
            <a:off x="503361" y="2982436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7" hasCustomPrompt="1"/>
          </p:nvPr>
        </p:nvSpPr>
        <p:spPr>
          <a:xfrm>
            <a:off x="503361" y="3433147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8" hasCustomPrompt="1"/>
          </p:nvPr>
        </p:nvSpPr>
        <p:spPr>
          <a:xfrm>
            <a:off x="503361" y="3883858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19" hasCustomPrompt="1"/>
          </p:nvPr>
        </p:nvSpPr>
        <p:spPr>
          <a:xfrm>
            <a:off x="503361" y="4334569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20" hasCustomPrompt="1"/>
          </p:nvPr>
        </p:nvSpPr>
        <p:spPr>
          <a:xfrm>
            <a:off x="503361" y="4785280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21" hasCustomPrompt="1"/>
          </p:nvPr>
        </p:nvSpPr>
        <p:spPr>
          <a:xfrm>
            <a:off x="503361" y="5235991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23" hasCustomPrompt="1"/>
          </p:nvPr>
        </p:nvSpPr>
        <p:spPr>
          <a:xfrm>
            <a:off x="2573614" y="2081014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4" hasCustomPrompt="1"/>
          </p:nvPr>
        </p:nvSpPr>
        <p:spPr>
          <a:xfrm>
            <a:off x="2573614" y="2531725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25" hasCustomPrompt="1"/>
          </p:nvPr>
        </p:nvSpPr>
        <p:spPr>
          <a:xfrm>
            <a:off x="2573614" y="2982436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6" hasCustomPrompt="1"/>
          </p:nvPr>
        </p:nvSpPr>
        <p:spPr>
          <a:xfrm>
            <a:off x="2573614" y="3433147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27" hasCustomPrompt="1"/>
          </p:nvPr>
        </p:nvSpPr>
        <p:spPr>
          <a:xfrm>
            <a:off x="2573614" y="3883858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8" hasCustomPrompt="1"/>
          </p:nvPr>
        </p:nvSpPr>
        <p:spPr>
          <a:xfrm>
            <a:off x="2573614" y="4334569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29" hasCustomPrompt="1"/>
          </p:nvPr>
        </p:nvSpPr>
        <p:spPr>
          <a:xfrm>
            <a:off x="2573614" y="4785280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30" hasCustomPrompt="1"/>
          </p:nvPr>
        </p:nvSpPr>
        <p:spPr>
          <a:xfrm>
            <a:off x="2573614" y="5235991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32" hasCustomPrompt="1"/>
          </p:nvPr>
        </p:nvSpPr>
        <p:spPr>
          <a:xfrm>
            <a:off x="3391937" y="2081014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33" hasCustomPrompt="1"/>
          </p:nvPr>
        </p:nvSpPr>
        <p:spPr>
          <a:xfrm>
            <a:off x="3391937" y="2531725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234" hasCustomPrompt="1"/>
          </p:nvPr>
        </p:nvSpPr>
        <p:spPr>
          <a:xfrm>
            <a:off x="3391937" y="2982436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35" hasCustomPrompt="1"/>
          </p:nvPr>
        </p:nvSpPr>
        <p:spPr>
          <a:xfrm>
            <a:off x="3391937" y="3433147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36" hasCustomPrompt="1"/>
          </p:nvPr>
        </p:nvSpPr>
        <p:spPr>
          <a:xfrm>
            <a:off x="3391937" y="3883858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237" hasCustomPrompt="1"/>
          </p:nvPr>
        </p:nvSpPr>
        <p:spPr>
          <a:xfrm>
            <a:off x="3391937" y="4334569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38" hasCustomPrompt="1"/>
          </p:nvPr>
        </p:nvSpPr>
        <p:spPr>
          <a:xfrm>
            <a:off x="3391937" y="4785280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39" hasCustomPrompt="1"/>
          </p:nvPr>
        </p:nvSpPr>
        <p:spPr>
          <a:xfrm>
            <a:off x="3391937" y="5235991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41" hasCustomPrompt="1"/>
          </p:nvPr>
        </p:nvSpPr>
        <p:spPr>
          <a:xfrm>
            <a:off x="4251619" y="2081014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42" hasCustomPrompt="1"/>
          </p:nvPr>
        </p:nvSpPr>
        <p:spPr>
          <a:xfrm>
            <a:off x="4251619" y="2531725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43" hasCustomPrompt="1"/>
          </p:nvPr>
        </p:nvSpPr>
        <p:spPr>
          <a:xfrm>
            <a:off x="4251619" y="2982436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4" hasCustomPrompt="1"/>
          </p:nvPr>
        </p:nvSpPr>
        <p:spPr>
          <a:xfrm>
            <a:off x="4251619" y="3433147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45" hasCustomPrompt="1"/>
          </p:nvPr>
        </p:nvSpPr>
        <p:spPr>
          <a:xfrm>
            <a:off x="4251619" y="3883858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46" hasCustomPrompt="1"/>
          </p:nvPr>
        </p:nvSpPr>
        <p:spPr>
          <a:xfrm>
            <a:off x="4251619" y="4334569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47" hasCustomPrompt="1"/>
          </p:nvPr>
        </p:nvSpPr>
        <p:spPr>
          <a:xfrm>
            <a:off x="4251619" y="4785280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248" hasCustomPrompt="1"/>
          </p:nvPr>
        </p:nvSpPr>
        <p:spPr>
          <a:xfrm>
            <a:off x="4251619" y="5235991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50" hasCustomPrompt="1"/>
          </p:nvPr>
        </p:nvSpPr>
        <p:spPr>
          <a:xfrm>
            <a:off x="4923890" y="2081014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51" hasCustomPrompt="1"/>
          </p:nvPr>
        </p:nvSpPr>
        <p:spPr>
          <a:xfrm>
            <a:off x="4923890" y="2531725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252" hasCustomPrompt="1"/>
          </p:nvPr>
        </p:nvSpPr>
        <p:spPr>
          <a:xfrm>
            <a:off x="4923890" y="2982436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253" hasCustomPrompt="1"/>
          </p:nvPr>
        </p:nvSpPr>
        <p:spPr>
          <a:xfrm>
            <a:off x="4923890" y="3433147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54" hasCustomPrompt="1"/>
          </p:nvPr>
        </p:nvSpPr>
        <p:spPr>
          <a:xfrm>
            <a:off x="4923890" y="3883858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55" hasCustomPrompt="1"/>
          </p:nvPr>
        </p:nvSpPr>
        <p:spPr>
          <a:xfrm>
            <a:off x="4923890" y="4334569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56" hasCustomPrompt="1"/>
          </p:nvPr>
        </p:nvSpPr>
        <p:spPr>
          <a:xfrm>
            <a:off x="4923890" y="4785280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57" hasCustomPrompt="1"/>
          </p:nvPr>
        </p:nvSpPr>
        <p:spPr>
          <a:xfrm>
            <a:off x="4923890" y="5235991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59" hasCustomPrompt="1"/>
          </p:nvPr>
        </p:nvSpPr>
        <p:spPr>
          <a:xfrm>
            <a:off x="5824049" y="2081014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60" hasCustomPrompt="1"/>
          </p:nvPr>
        </p:nvSpPr>
        <p:spPr>
          <a:xfrm>
            <a:off x="5824049" y="2531725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1" hasCustomPrompt="1"/>
          </p:nvPr>
        </p:nvSpPr>
        <p:spPr>
          <a:xfrm>
            <a:off x="5824049" y="2982436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62" hasCustomPrompt="1"/>
          </p:nvPr>
        </p:nvSpPr>
        <p:spPr>
          <a:xfrm>
            <a:off x="5824049" y="3433147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63" hasCustomPrompt="1"/>
          </p:nvPr>
        </p:nvSpPr>
        <p:spPr>
          <a:xfrm>
            <a:off x="5824049" y="3883858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64" hasCustomPrompt="1"/>
          </p:nvPr>
        </p:nvSpPr>
        <p:spPr>
          <a:xfrm>
            <a:off x="5824049" y="4334569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265" hasCustomPrompt="1"/>
          </p:nvPr>
        </p:nvSpPr>
        <p:spPr>
          <a:xfrm>
            <a:off x="5824049" y="4785280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266" hasCustomPrompt="1"/>
          </p:nvPr>
        </p:nvSpPr>
        <p:spPr>
          <a:xfrm>
            <a:off x="5824049" y="5235991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268" hasCustomPrompt="1"/>
          </p:nvPr>
        </p:nvSpPr>
        <p:spPr>
          <a:xfrm>
            <a:off x="6550895" y="2081014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269" hasCustomPrompt="1"/>
          </p:nvPr>
        </p:nvSpPr>
        <p:spPr>
          <a:xfrm>
            <a:off x="6550895" y="2531725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270" hasCustomPrompt="1"/>
          </p:nvPr>
        </p:nvSpPr>
        <p:spPr>
          <a:xfrm>
            <a:off x="6550895" y="2982436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271" hasCustomPrompt="1"/>
          </p:nvPr>
        </p:nvSpPr>
        <p:spPr>
          <a:xfrm>
            <a:off x="6550895" y="3433147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272" hasCustomPrompt="1"/>
          </p:nvPr>
        </p:nvSpPr>
        <p:spPr>
          <a:xfrm>
            <a:off x="6550895" y="3883858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273" hasCustomPrompt="1"/>
          </p:nvPr>
        </p:nvSpPr>
        <p:spPr>
          <a:xfrm>
            <a:off x="6550895" y="4334569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274" hasCustomPrompt="1"/>
          </p:nvPr>
        </p:nvSpPr>
        <p:spPr>
          <a:xfrm>
            <a:off x="6550895" y="4785280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275" hasCustomPrompt="1"/>
          </p:nvPr>
        </p:nvSpPr>
        <p:spPr>
          <a:xfrm>
            <a:off x="6550895" y="5235991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281" hasCustomPrompt="1"/>
          </p:nvPr>
        </p:nvSpPr>
        <p:spPr>
          <a:xfrm>
            <a:off x="503146" y="5686703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282" hasCustomPrompt="1"/>
          </p:nvPr>
        </p:nvSpPr>
        <p:spPr>
          <a:xfrm>
            <a:off x="2573399" y="5686703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283" hasCustomPrompt="1"/>
          </p:nvPr>
        </p:nvSpPr>
        <p:spPr>
          <a:xfrm>
            <a:off x="3391722" y="5686703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284" hasCustomPrompt="1"/>
          </p:nvPr>
        </p:nvSpPr>
        <p:spPr>
          <a:xfrm>
            <a:off x="4251404" y="5686703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285" hasCustomPrompt="1"/>
          </p:nvPr>
        </p:nvSpPr>
        <p:spPr>
          <a:xfrm>
            <a:off x="4923675" y="5686703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286" hasCustomPrompt="1"/>
          </p:nvPr>
        </p:nvSpPr>
        <p:spPr>
          <a:xfrm>
            <a:off x="5823834" y="5686703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287" hasCustomPrompt="1"/>
          </p:nvPr>
        </p:nvSpPr>
        <p:spPr>
          <a:xfrm>
            <a:off x="6550895" y="5686703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3588428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44275"/>
            <a:ext cx="5486400" cy="29832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11345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43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5360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3299" b="29510"/>
          <a:stretch/>
        </p:blipFill>
        <p:spPr>
          <a:xfrm>
            <a:off x="0" y="4151439"/>
            <a:ext cx="4953686" cy="270656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504000" y="502458"/>
            <a:ext cx="0" cy="585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4" name="Rectangle 22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772032" y="5345168"/>
            <a:ext cx="7524000" cy="450000"/>
          </a:xfrm>
        </p:spPr>
        <p:txBody>
          <a:bodyPr lIns="90000" anchor="b"/>
          <a:lstStyle>
            <a:lvl1pPr marL="0" indent="0">
              <a:lnSpc>
                <a:spcPct val="90000"/>
              </a:lnSpc>
              <a:spcBef>
                <a:spcPct val="0"/>
              </a:spcBef>
              <a:buFont typeface="Webdings" pitchFamily="18" charset="2"/>
              <a:buNone/>
              <a:defRPr sz="2400" b="1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Presenter</a:t>
            </a:r>
            <a:endParaRPr lang="en-GB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72032" y="2759400"/>
            <a:ext cx="7524000" cy="1339200"/>
          </a:xfrm>
        </p:spPr>
        <p:txBody>
          <a:bodyPr anchor="ctr">
            <a:normAutofit/>
          </a:bodyPr>
          <a:lstStyle>
            <a:lvl1pPr>
              <a:defRPr sz="4000" b="1" cap="none" baseline="0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772032" y="5800352"/>
            <a:ext cx="7524000" cy="450000"/>
          </a:xfrm>
        </p:spPr>
        <p:txBody>
          <a:bodyPr wrap="square" lIns="90000">
            <a:normAutofit/>
          </a:bodyPr>
          <a:lstStyle>
            <a:lvl1pPr marL="0" indent="0" algn="l">
              <a:buNone/>
              <a:tabLst/>
              <a:defRPr sz="1800" baseline="0">
                <a:solidFill>
                  <a:schemeClr val="tx1"/>
                </a:solidFill>
                <a:effectLst/>
                <a:latin typeface="Corbel" panose="020B0503020204020204" pitchFamily="34" charset="0"/>
              </a:defRPr>
            </a:lvl1pPr>
          </a:lstStyle>
          <a:p>
            <a:pPr lvl="0"/>
            <a:r>
              <a:rPr lang="en-GB" dirty="0"/>
              <a:t>Job 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71613" y="511804"/>
            <a:ext cx="3343407" cy="56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473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0906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4406900"/>
            <a:ext cx="8135507" cy="1362075"/>
          </a:xfrm>
        </p:spPr>
        <p:txBody>
          <a:bodyPr lIns="0" rIns="0" anchor="t"/>
          <a:lstStyle>
            <a:lvl1pPr algn="l">
              <a:defRPr sz="4000" b="1" cap="none" baseline="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492" y="2906713"/>
            <a:ext cx="8135507" cy="1500187"/>
          </a:xfrm>
        </p:spPr>
        <p:txBody>
          <a:bodyPr lIns="0" rIns="0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90841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49995"/>
            <a:ext cx="8135507" cy="94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493" y="1547428"/>
            <a:ext cx="3905443" cy="462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3900" y="1547428"/>
            <a:ext cx="3906100" cy="462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4602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492" y="1535113"/>
            <a:ext cx="39054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492" y="2174874"/>
            <a:ext cx="3905444" cy="40021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3900" y="1535113"/>
            <a:ext cx="39065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3900" y="2174874"/>
            <a:ext cx="3906592" cy="40021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816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415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4406900"/>
            <a:ext cx="8135507" cy="1362075"/>
          </a:xfrm>
        </p:spPr>
        <p:txBody>
          <a:bodyPr lIns="0" rIns="0" anchor="t"/>
          <a:lstStyle>
            <a:lvl1pPr algn="l">
              <a:defRPr sz="4000" b="1" cap="none"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492" y="2906713"/>
            <a:ext cx="8135507" cy="1500187"/>
          </a:xfrm>
        </p:spPr>
        <p:txBody>
          <a:bodyPr lIns="0" rIns="0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4688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,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6312310"/>
            <a:ext cx="9144000" cy="545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8562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814276"/>
              </p:ext>
            </p:extLst>
          </p:nvPr>
        </p:nvGraphicFramePr>
        <p:xfrm>
          <a:off x="2052001" y="1930074"/>
          <a:ext cx="5039999" cy="365346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07150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505699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505700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432000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53689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268471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26847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53689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53689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26847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268471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536895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2053915" y="2357546"/>
            <a:ext cx="4029398" cy="792000"/>
          </a:xfrm>
          <a:prstGeom prst="rect">
            <a:avLst/>
          </a:prstGeom>
        </p:spPr>
        <p:txBody>
          <a:bodyPr wrap="square" lIns="288000" tIns="180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2052001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3059865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4067729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5075593" y="3156822"/>
            <a:ext cx="1007720" cy="792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3059865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5075840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2051283" y="4765154"/>
            <a:ext cx="4032030" cy="80310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2052000" y="3965722"/>
            <a:ext cx="1007865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4067729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37153951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with admin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61535324"/>
              </p:ext>
            </p:extLst>
          </p:nvPr>
        </p:nvGraphicFramePr>
        <p:xfrm>
          <a:off x="504492" y="1946015"/>
          <a:ext cx="8136002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85652">
                <a:tc gridSpan="2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506258" y="2338293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504491" y="2877684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1181355" y="2877684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1858219" y="2877684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2535084" y="2877684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1181356" y="3417075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2535250" y="3417075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504491" y="3960203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504491" y="3417075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1858219" y="3417075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27860110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24" name="Table 2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173888656"/>
              </p:ext>
            </p:extLst>
          </p:nvPr>
        </p:nvGraphicFramePr>
        <p:xfrm>
          <a:off x="504492" y="1480882"/>
          <a:ext cx="8136002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85652">
                <a:tc gridSpan="2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25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506258" y="187316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504491" y="241255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181355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858219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535084" y="241255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181356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2535250" y="295194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04491" y="349507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04491" y="295194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1858219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67509993"/>
              </p:ext>
            </p:extLst>
          </p:nvPr>
        </p:nvGraphicFramePr>
        <p:xfrm>
          <a:off x="504490" y="4024223"/>
          <a:ext cx="8136002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3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06256" y="402439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504489" y="456378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181353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858217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2535082" y="456378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181354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2535248" y="510317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04489" y="564630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04489" y="510317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1858217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28081552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x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4" name="Table 4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836179346"/>
              </p:ext>
            </p:extLst>
          </p:nvPr>
        </p:nvGraphicFramePr>
        <p:xfrm>
          <a:off x="1114090" y="1480882"/>
          <a:ext cx="3385901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85652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45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1115856" y="187316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1114089" y="241255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790953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2467817" y="241255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3144682" y="241255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790954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3144848" y="295194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1114089" y="349507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114089" y="295194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2467817" y="295194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55" name="Table 5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5404222"/>
              </p:ext>
            </p:extLst>
          </p:nvPr>
        </p:nvGraphicFramePr>
        <p:xfrm>
          <a:off x="1114088" y="4024223"/>
          <a:ext cx="3385901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1115854" y="402439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1114087" y="456378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790951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2467815" y="456378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3144680" y="456378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790952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3144846" y="510317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1114087" y="564630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1114087" y="510317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2467815" y="510317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66" name="Table 6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65118427"/>
              </p:ext>
            </p:extLst>
          </p:nvPr>
        </p:nvGraphicFramePr>
        <p:xfrm>
          <a:off x="4652391" y="1481832"/>
          <a:ext cx="3385901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85652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5692CE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67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4654157" y="1874110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652390" y="2413501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5329254" y="241350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6006118" y="2413501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6682983" y="2413501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5329255" y="295289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6683149" y="2952892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4652390" y="3496020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4652390" y="2952892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6006118" y="2952892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graphicFrame>
        <p:nvGraphicFramePr>
          <p:cNvPr id="77" name="Table 7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73173485"/>
              </p:ext>
            </p:extLst>
          </p:nvPr>
        </p:nvGraphicFramePr>
        <p:xfrm>
          <a:off x="4652389" y="4025173"/>
          <a:ext cx="3385901" cy="21641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78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4654155" y="4025346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4652388" y="4564737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5329252" y="456473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6006116" y="4564737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6682981" y="4564737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5329253" y="510412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6683147" y="5104128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4652388" y="5647256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4652388" y="5104128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66" hasCustomPrompt="1"/>
          </p:nvPr>
        </p:nvSpPr>
        <p:spPr>
          <a:xfrm>
            <a:off x="6006116" y="5104128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21292302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27494240"/>
              </p:ext>
            </p:extLst>
          </p:nvPr>
        </p:nvGraphicFramePr>
        <p:xfrm>
          <a:off x="2048470" y="1930074"/>
          <a:ext cx="5047060" cy="365802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61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17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00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713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8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82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82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2052834" y="2355211"/>
            <a:ext cx="5035948" cy="846000"/>
          </a:xfrm>
          <a:prstGeom prst="rect">
            <a:avLst/>
          </a:prstGeom>
        </p:spPr>
        <p:txBody>
          <a:bodyPr wrap="square" lIns="288000" tIns="21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2052834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3308610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4578076" y="3207727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5836332" y="3207727"/>
            <a:ext cx="1259198" cy="7956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3308610" y="4001119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5836332" y="4001119"/>
            <a:ext cx="1259198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2052834" y="4797313"/>
            <a:ext cx="5039275" cy="786044"/>
          </a:xfrm>
          <a:prstGeom prst="rect">
            <a:avLst/>
          </a:prstGeom>
        </p:spPr>
        <p:txBody>
          <a:bodyPr wrap="square" lIns="72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2052833" y="4001119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4578076" y="3994603"/>
            <a:ext cx="1260000" cy="7956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40764270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 with ad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87" name="Table 8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40216717"/>
              </p:ext>
            </p:extLst>
          </p:nvPr>
        </p:nvGraphicFramePr>
        <p:xfrm>
          <a:off x="504492" y="1996770"/>
          <a:ext cx="8135997" cy="2628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32000"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3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511553" y="2435120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509784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1176337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1847637" y="300823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2519738" y="3008232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1176337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2519904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509784" y="4090751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509784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1847637" y="354762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36262918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s required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33" name="Table 3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877049512"/>
              </p:ext>
            </p:extLst>
          </p:nvPr>
        </p:nvGraphicFramePr>
        <p:xfrm>
          <a:off x="504492" y="1426500"/>
          <a:ext cx="8135997" cy="2628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432000"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AS REQUIRED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4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511553" y="1864850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509784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1176337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847637" y="2437962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519738" y="2437962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1176337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2519904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09784" y="3520481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09784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1847637" y="2977353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  <p:graphicFrame>
        <p:nvGraphicFramePr>
          <p:cNvPr id="45" name="Table 4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915636256"/>
              </p:ext>
            </p:extLst>
          </p:nvPr>
        </p:nvGraphicFramePr>
        <p:xfrm>
          <a:off x="504489" y="4063609"/>
          <a:ext cx="8135997" cy="219633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3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4130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269482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Date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12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Time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Max freq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48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Given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65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Check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</a:txBody>
                  <a:tcPr marL="40935" marR="40935" marT="40935" marB="40935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1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40935" marR="40935" marT="40935" marB="409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94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0935" marR="40935" marT="40935" marB="40935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7" vMerge="1">
                  <a:txBody>
                    <a:bodyPr/>
                    <a:lstStyle/>
                    <a:p>
                      <a:endParaRPr lang="en-GB" sz="700" dirty="0"/>
                    </a:p>
                  </a:txBody>
                  <a:tcPr marL="36000" marR="36000" marT="36000" marB="36000" anchor="b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6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1550" y="4059507"/>
            <a:ext cx="2677952" cy="573721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509781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1176334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847634" y="4632619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2519735" y="4632619"/>
            <a:ext cx="669600" cy="540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1176334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2519901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09781" y="5715138"/>
            <a:ext cx="81307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09781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1847634" y="5172010"/>
            <a:ext cx="669600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2162940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c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65" name="Table 6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4887204"/>
              </p:ext>
            </p:extLst>
          </p:nvPr>
        </p:nvGraphicFramePr>
        <p:xfrm>
          <a:off x="504492" y="1932456"/>
          <a:ext cx="8136001" cy="292008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18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7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42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52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02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41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297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218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32000">
                <a:tc gridSpan="1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rgbClr val="5692CE"/>
                          </a:solidFill>
                        </a:rPr>
                        <a:t>ONCE</a:t>
                      </a:r>
                      <a:r>
                        <a:rPr lang="en-GB" sz="2000" b="1" baseline="0" dirty="0">
                          <a:solidFill>
                            <a:srgbClr val="5692CE"/>
                          </a:solidFill>
                        </a:rPr>
                        <a:t> ONLY PRESCRIPTIONS</a:t>
                      </a:r>
                    </a:p>
                  </a:txBody>
                  <a:tcPr marL="53176" marR="53176" marT="53176" marB="53176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01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Date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Time to be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DRUG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Dose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Route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Prescriber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Administration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5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Initials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Bleep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Date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Time given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0072C6"/>
                          </a:solidFill>
                        </a:rPr>
                        <a:t>Given by</a:t>
                      </a:r>
                    </a:p>
                  </a:txBody>
                  <a:tcPr marL="53176" marR="53176" marT="53176" marB="53176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35068" marR="135068" marT="67534" marB="67534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4492" y="3221643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974092" y="3221643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972492" y="3221643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6288492" y="3221643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322092" y="3221643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463692" y="3221643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6879292" y="3221643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7502492" y="3221643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8006893" y="3221643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4829292" y="3221643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504491" y="4301524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1974091" y="4301524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3972491" y="4301524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6288491" y="4301524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1322091" y="4301524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463691" y="4301524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6879291" y="4301524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7502491" y="4301524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8006892" y="4301524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4829291" y="4301524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504091" y="3761643"/>
            <a:ext cx="8172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1973691" y="3761643"/>
            <a:ext cx="1998000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3972091" y="3761643"/>
            <a:ext cx="856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6288091" y="3761643"/>
            <a:ext cx="590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Blp</a:t>
            </a:r>
            <a:endParaRPr lang="en-US" dirty="0"/>
          </a:p>
        </p:txBody>
      </p:sp>
      <p:sp>
        <p:nvSpPr>
          <p:cNvPr id="101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321691" y="3761643"/>
            <a:ext cx="651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Time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5463291" y="3761643"/>
            <a:ext cx="82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6878891" y="3761643"/>
            <a:ext cx="6228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Dt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502091" y="3761643"/>
            <a:ext cx="5040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Tm</a:t>
            </a:r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8006492" y="3761643"/>
            <a:ext cx="6336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By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828891" y="3761643"/>
            <a:ext cx="63440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</p:spTree>
    <p:extLst>
      <p:ext uri="{BB962C8B-B14F-4D97-AF65-F5344CB8AC3E}">
        <p14:creationId xmlns:p14="http://schemas.microsoft.com/office/powerpoint/2010/main" val="2342260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2" name="Table 5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71148611"/>
              </p:ext>
            </p:extLst>
          </p:nvPr>
        </p:nvGraphicFramePr>
        <p:xfrm>
          <a:off x="504492" y="1909143"/>
          <a:ext cx="8135999" cy="31047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756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06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7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67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29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37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2000">
                <a:tc grid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INFUSION PRESCRIPTIONS</a:t>
                      </a:r>
                    </a:p>
                  </a:txBody>
                  <a:tcPr marL="40896" marR="40896" marT="40896" marB="40896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Fluid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err="1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Vol</a:t>
                      </a:r>
                      <a:endParaRPr lang="en-GB" sz="14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Doctor initials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7255" y="2849247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893941" y="2849247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4106682" y="2849247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7071817" y="2849247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262127" y="2849247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4795824" y="2849247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6371993" y="2849247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507255" y="3389166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1893941" y="3389166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4106682" y="3389166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7071817" y="3389166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262127" y="3389166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4795824" y="3389166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6371993" y="3389166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507255" y="3928025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893941" y="3928025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4106682" y="3928025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7071817" y="3928025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1262127" y="3928025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4795824" y="3928025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6371993" y="3928025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507255" y="4468642"/>
            <a:ext cx="749073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1893941" y="4468642"/>
            <a:ext cx="22103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4106682" y="4468642"/>
            <a:ext cx="6972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7071817" y="4468642"/>
            <a:ext cx="878066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1262127" y="4468642"/>
            <a:ext cx="6326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4795824" y="4468642"/>
            <a:ext cx="1576169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6371993" y="4468642"/>
            <a:ext cx="69635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7943669" y="2849247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7943669" y="3389166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943669" y="3928025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7943669" y="4468642"/>
            <a:ext cx="69682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3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49995"/>
            <a:ext cx="8135507" cy="94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493" y="1547428"/>
            <a:ext cx="3905443" cy="462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3900" y="1547428"/>
            <a:ext cx="3906100" cy="462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2768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usion with adm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2" y="253421"/>
            <a:ext cx="8136000" cy="9477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2" name="Table 5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254062844"/>
              </p:ext>
            </p:extLst>
          </p:nvPr>
        </p:nvGraphicFramePr>
        <p:xfrm>
          <a:off x="504492" y="1909143"/>
          <a:ext cx="8135998" cy="31047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595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6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6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02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45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57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60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648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687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687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32000">
                <a:tc gridSpan="1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INFUSION PRESCRIPTIONS</a:t>
                      </a:r>
                    </a:p>
                  </a:txBody>
                  <a:tcPr marL="40896" marR="40896" marT="40896" marB="40896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marL="36000" marR="36000" marT="36000" marB="36000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Fluid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err="1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Vol</a:t>
                      </a:r>
                      <a:endParaRPr lang="en-GB" sz="12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Rate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Doctor initials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Nurse initials</a:t>
                      </a:r>
                      <a:endParaRPr lang="en-GB" sz="3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Batch</a:t>
                      </a:r>
                      <a:r>
                        <a:rPr lang="en-GB" sz="1100" b="1" baseline="0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no</a:t>
                      </a:r>
                      <a:endParaRPr lang="en-GB" sz="11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Start time</a:t>
                      </a: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Stop</a:t>
                      </a:r>
                      <a:r>
                        <a:rPr lang="en-GB" sz="1100" b="1" baseline="0" dirty="0">
                          <a:solidFill>
                            <a:srgbClr val="0072C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time</a:t>
                      </a:r>
                      <a:endParaRPr lang="en-GB" sz="11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0896" marR="40896" marT="40896" marB="40896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vert="vert270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20448" marR="20448" marT="20448" marB="20448" anchor="ctr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2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3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7256" y="2859079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119" hasCustomPrompt="1"/>
          </p:nvPr>
        </p:nvSpPr>
        <p:spPr>
          <a:xfrm>
            <a:off x="1597607" y="2859079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336213" y="2859079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21" hasCustomPrompt="1"/>
          </p:nvPr>
        </p:nvSpPr>
        <p:spPr>
          <a:xfrm>
            <a:off x="5666348" y="2859079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6361186" y="2859079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1101262" y="2859079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3881421" y="2859079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118926" y="2859079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6913688" y="2859079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7401567" y="2859079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7850934" y="2859079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8245624" y="2859079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507256" y="3398998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1597607" y="3398998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3336213" y="3398998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5666348" y="3398998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6361186" y="3398998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1101262" y="3398998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3881421" y="3398998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18926" y="3398998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6913688" y="3398998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7401567" y="3398998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7850934" y="3398998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8245624" y="3398998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507256" y="3937857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1597607" y="3937857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3336213" y="3937857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5666348" y="3937857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6361186" y="3937857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1101262" y="3937857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3881421" y="3937857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5118926" y="3937857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6913688" y="3937857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7401567" y="3937857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7850934" y="3937857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8245624" y="3937857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507256" y="4478474"/>
            <a:ext cx="5892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1597607" y="4478474"/>
            <a:ext cx="1738607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Fluid</a:t>
            </a:r>
            <a:endParaRPr lang="en-US" dirty="0"/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3336213" y="4478474"/>
            <a:ext cx="548481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5666348" y="4478474"/>
            <a:ext cx="69067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Rate</a:t>
            </a:r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6361186" y="4478474"/>
            <a:ext cx="548110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1101262" y="4478474"/>
            <a:ext cx="49766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3881421" y="4478474"/>
            <a:ext cx="1246722" cy="540000"/>
          </a:xfrm>
          <a:prstGeom prst="rect">
            <a:avLst/>
          </a:prstGeom>
        </p:spPr>
        <p:txBody>
          <a:bodyPr wrap="square" lIns="36000" tIns="0" rIns="0" bIns="0" anchor="ctr" anchorCtr="0">
            <a:normAutofit/>
          </a:bodyPr>
          <a:lstStyle>
            <a:lvl1pPr marL="0" indent="0" algn="ctr"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5118926" y="4478474"/>
            <a:ext cx="547742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Vol</a:t>
            </a:r>
            <a:endParaRPr lang="en-US" dirty="0"/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6913688" y="4478474"/>
            <a:ext cx="49188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7401567" y="4478474"/>
            <a:ext cx="450894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BN</a:t>
            </a:r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7850934" y="4478474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Start</a:t>
            </a:r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8245624" y="4478474"/>
            <a:ext cx="389408" cy="54000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05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Stop</a:t>
            </a:r>
          </a:p>
        </p:txBody>
      </p:sp>
    </p:spTree>
    <p:extLst>
      <p:ext uri="{BB962C8B-B14F-4D97-AF65-F5344CB8AC3E}">
        <p14:creationId xmlns:p14="http://schemas.microsoft.com/office/powerpoint/2010/main" val="1790540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xy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42579595"/>
              </p:ext>
            </p:extLst>
          </p:nvPr>
        </p:nvGraphicFramePr>
        <p:xfrm>
          <a:off x="2631037" y="1747995"/>
          <a:ext cx="3881926" cy="379646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66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39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4267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>
                          <a:solidFill>
                            <a:srgbClr val="5692CE"/>
                          </a:solidFill>
                        </a:rPr>
                        <a:t>OXYGEN</a:t>
                      </a:r>
                      <a:endParaRPr lang="en-GB" sz="2400" b="1" baseline="0" dirty="0">
                        <a:solidFill>
                          <a:srgbClr val="5692CE"/>
                        </a:solidFill>
                      </a:endParaRPr>
                    </a:p>
                  </a:txBody>
                  <a:tcPr marL="36000" marR="36000" marT="36000" marB="3600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37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Target SpO</a:t>
                      </a:r>
                      <a:r>
                        <a:rPr lang="en-GB" sz="1600" b="1" baseline="-25000" dirty="0">
                          <a:solidFill>
                            <a:srgbClr val="0072C6"/>
                          </a:solidFill>
                        </a:rPr>
                        <a:t>2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2C6"/>
                          </a:solidFill>
                        </a:rPr>
                        <a:t>94</a:t>
                      </a: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–98%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88–92%</a:t>
                      </a:r>
                      <a:endParaRPr lang="en-GB" sz="16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537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Mode</a:t>
                      </a:r>
                      <a:r>
                        <a:rPr lang="en-GB" sz="1600" b="1" baseline="0" dirty="0">
                          <a:solidFill>
                            <a:srgbClr val="0072C6"/>
                          </a:solidFill>
                        </a:rPr>
                        <a:t> of delivery</a:t>
                      </a:r>
                      <a:endParaRPr lang="en-GB" sz="16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2C6"/>
                          </a:solidFill>
                        </a:rPr>
                        <a:t>Continuous</a:t>
                      </a:r>
                      <a:endParaRPr lang="en-GB" sz="16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0" baseline="0" dirty="0">
                        <a:solidFill>
                          <a:srgbClr val="0072C6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>
                          <a:solidFill>
                            <a:srgbClr val="0072C6"/>
                          </a:solidFill>
                        </a:rPr>
                        <a:t>As required</a:t>
                      </a:r>
                      <a:endParaRPr lang="en-GB" sz="16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0724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Starting device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0" dirty="0">
                        <a:solidFill>
                          <a:srgbClr val="0072C6"/>
                        </a:solidFill>
                      </a:endParaRPr>
                    </a:p>
                  </a:txBody>
                  <a:tcPr marL="21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07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Initials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Bleep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72C6"/>
                          </a:solidFill>
                        </a:rPr>
                        <a:t>Date</a:t>
                      </a:r>
                    </a:p>
                  </a:txBody>
                  <a:tcPr marL="36000" marR="36000" marT="18000" marB="18000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 userDrawn="1"/>
        </p:nvSpPr>
        <p:spPr>
          <a:xfrm>
            <a:off x="4252481" y="2425816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4252481" y="2807244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4252481" y="3254872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2631037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5220563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3925800" y="4763262"/>
            <a:ext cx="1292400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2633399" y="3982062"/>
            <a:ext cx="3879563" cy="781200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2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Device</a:t>
            </a:r>
          </a:p>
        </p:txBody>
      </p:sp>
      <p:sp>
        <p:nvSpPr>
          <p:cNvPr id="21" name="Oval 20"/>
          <p:cNvSpPr/>
          <p:nvPr userDrawn="1"/>
        </p:nvSpPr>
        <p:spPr>
          <a:xfrm>
            <a:off x="4252481" y="3636264"/>
            <a:ext cx="244800" cy="24510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solidFill>
              <a:srgbClr val="0070C0"/>
            </a:solidFill>
            <a:prstDash val="solid"/>
          </a:ln>
          <a:effectLst/>
        </p:spPr>
        <p:txBody>
          <a:bodyPr wrap="square" rtlCol="0" anchor="ctr">
            <a:normAutofit fontScale="40000" lnSpcReduction="20000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75320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P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534460425"/>
              </p:ext>
            </p:extLst>
          </p:nvPr>
        </p:nvGraphicFramePr>
        <p:xfrm>
          <a:off x="2419501" y="1455767"/>
          <a:ext cx="4304999" cy="48154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34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52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9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43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718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0"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"/>
                    </a:p>
                  </a:txBody>
                  <a:tcP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757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Pharmacy Stamp</a:t>
                      </a: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400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400" b="1" i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Please</a:t>
                      </a:r>
                      <a:r>
                        <a:rPr lang="en-US" sz="400" b="1" i="1" baseline="0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 don’t stamp over age box</a:t>
                      </a:r>
                      <a:endParaRPr lang="en-US" sz="400" b="1" i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Age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600" b="1" dirty="0" err="1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D.o.B</a:t>
                      </a:r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54000" marR="90000" marT="46800" marB="46800"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Title, Forename, Surname &amp; Address</a:t>
                      </a: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600" b="1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NHS Number:</a:t>
                      </a: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sz="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FFA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42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Number of days’ treatment</a:t>
                      </a:r>
                    </a:p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N.B. Ensure dose is stated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7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6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Endorsements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en-US" sz="16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lang="en-US" sz="200" dirty="0">
                        <a:solidFill>
                          <a:srgbClr val="004386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2F2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FD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725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Signature of Prescriber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600" b="1" dirty="0">
                          <a:solidFill>
                            <a:srgbClr val="004386"/>
                          </a:solidFill>
                          <a:latin typeface="Arial" pitchFamily="34" charset="0"/>
                          <a:cs typeface="Arial" pitchFamily="34" charset="0"/>
                        </a:rPr>
                        <a:t>Date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4386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FFA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Text Placeholder 7"/>
          <p:cNvSpPr txBox="1">
            <a:spLocks/>
          </p:cNvSpPr>
          <p:nvPr userDrawn="1"/>
        </p:nvSpPr>
        <p:spPr>
          <a:xfrm>
            <a:off x="4436560" y="1760315"/>
            <a:ext cx="2017395" cy="655424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Patient details</a:t>
            </a:r>
          </a:p>
        </p:txBody>
      </p:sp>
      <p:sp>
        <p:nvSpPr>
          <p:cNvPr id="19" name="Text Placeholder 7"/>
          <p:cNvSpPr txBox="1">
            <a:spLocks/>
          </p:cNvSpPr>
          <p:nvPr userDrawn="1"/>
        </p:nvSpPr>
        <p:spPr>
          <a:xfrm>
            <a:off x="3571263" y="1728194"/>
            <a:ext cx="720000" cy="19399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Age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Text Placeholder 7"/>
          <p:cNvSpPr txBox="1">
            <a:spLocks/>
          </p:cNvSpPr>
          <p:nvPr userDrawn="1"/>
        </p:nvSpPr>
        <p:spPr>
          <a:xfrm>
            <a:off x="3571263" y="2074584"/>
            <a:ext cx="720000" cy="19399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0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DoB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494729" y="5335639"/>
            <a:ext cx="108000" cy="108000"/>
            <a:chOff x="1028700" y="5047150"/>
            <a:chExt cx="180001" cy="180000"/>
          </a:xfrm>
        </p:grpSpPr>
        <p:cxnSp>
          <p:nvCxnSpPr>
            <p:cNvPr id="23" name="Straight Connector 22"/>
            <p:cNvCxnSpPr/>
            <p:nvPr userDrawn="1"/>
          </p:nvCxnSpPr>
          <p:spPr>
            <a:xfrm flipH="1">
              <a:off x="1028700" y="504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24" name="Straight Connector 23"/>
            <p:cNvCxnSpPr/>
            <p:nvPr userDrawn="1"/>
          </p:nvCxnSpPr>
          <p:spPr>
            <a:xfrm rot="16200000" flipH="1">
              <a:off x="1118701" y="513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</p:grpSp>
      <p:sp>
        <p:nvSpPr>
          <p:cNvPr id="27" name="Content Placeholder 31"/>
          <p:cNvSpPr txBox="1">
            <a:spLocks/>
          </p:cNvSpPr>
          <p:nvPr userDrawn="1"/>
        </p:nvSpPr>
        <p:spPr>
          <a:xfrm>
            <a:off x="4980755" y="2423359"/>
            <a:ext cx="720725" cy="206375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Corbel" panose="020B0503020204020204" pitchFamily="34" charset="0"/>
              </a:defRPr>
            </a:lvl1pPr>
            <a:lvl2pPr marL="4572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Tahoma" pitchFamily="34" charset="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2pPr>
            <a:lvl3pPr marL="9144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Font typeface="Arial" pitchFamily="34" charset="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3pPr>
            <a:lvl4pPr marL="1371600" indent="0" algn="l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4pPr>
            <a:lvl5pPr marL="1828800" indent="0" algn="l" defTabSz="895350" rtl="0" eaLnBrk="1" fontAlgn="base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70000"/>
              <a:buNone/>
              <a:defRPr sz="1200">
                <a:solidFill>
                  <a:schemeClr val="tx1"/>
                </a:solidFill>
                <a:latin typeface="Corbel" panose="020B0503020204020204" pitchFamily="34" charset="0"/>
                <a:cs typeface="Corbel" panose="020B0503020204020204" pitchFamily="34" charset="0"/>
              </a:defRPr>
            </a:lvl5pPr>
            <a:lvl6pPr marL="15875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6pPr>
            <a:lvl7pPr marL="20447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7pPr>
            <a:lvl8pPr marL="25019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8pPr>
            <a:lvl9pPr marL="2959100" indent="-2460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5692CE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</a:rPr>
              <a:t>Identifier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rbel" panose="020B0503020204020204" pitchFamily="34" charset="0"/>
              <a:ea typeface="+mn-ea"/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 rot="10800000">
            <a:off x="6523804" y="1577336"/>
            <a:ext cx="108000" cy="108000"/>
            <a:chOff x="1028700" y="5047150"/>
            <a:chExt cx="180001" cy="180000"/>
          </a:xfrm>
        </p:grpSpPr>
        <p:cxnSp>
          <p:nvCxnSpPr>
            <p:cNvPr id="29" name="Straight Connector 28"/>
            <p:cNvCxnSpPr/>
            <p:nvPr userDrawn="1"/>
          </p:nvCxnSpPr>
          <p:spPr>
            <a:xfrm flipH="1">
              <a:off x="1028700" y="504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  <p:cxnSp>
          <p:nvCxnSpPr>
            <p:cNvPr id="30" name="Straight Connector 29"/>
            <p:cNvCxnSpPr/>
            <p:nvPr userDrawn="1"/>
          </p:nvCxnSpPr>
          <p:spPr>
            <a:xfrm rot="16200000" flipH="1">
              <a:off x="1118701" y="5137150"/>
              <a:ext cx="0" cy="180000"/>
            </a:xfrm>
            <a:prstGeom prst="line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</a:ln>
            <a:effectLst/>
          </p:spPr>
        </p:cxnSp>
      </p:grpSp>
      <p:sp>
        <p:nvSpPr>
          <p:cNvPr id="31" name="Text Placeholder 7"/>
          <p:cNvSpPr>
            <a:spLocks noGrp="1"/>
          </p:cNvSpPr>
          <p:nvPr>
            <p:ph type="body" sz="quarter" idx="120" hasCustomPrompt="1"/>
          </p:nvPr>
        </p:nvSpPr>
        <p:spPr>
          <a:xfrm>
            <a:off x="3254477" y="2780423"/>
            <a:ext cx="2628000" cy="2628000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>
            <a:lvl1pPr marL="0" indent="0" algn="l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Prescription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122" hasCustomPrompt="1"/>
          </p:nvPr>
        </p:nvSpPr>
        <p:spPr>
          <a:xfrm>
            <a:off x="2419501" y="5812815"/>
            <a:ext cx="2260653" cy="450567"/>
          </a:xfrm>
          <a:prstGeom prst="rect">
            <a:avLst/>
          </a:prstGeom>
        </p:spPr>
        <p:txBody>
          <a:bodyPr wrap="square" lIns="0" tIns="0" rIns="180000" bIns="36000" anchor="b" anchorCtr="0">
            <a:normAutofit/>
          </a:bodyPr>
          <a:lstStyle>
            <a:lvl1pPr marL="0" indent="0" algn="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Sig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123" hasCustomPrompt="1"/>
          </p:nvPr>
        </p:nvSpPr>
        <p:spPr>
          <a:xfrm>
            <a:off x="4707586" y="5812815"/>
            <a:ext cx="1252804" cy="450567"/>
          </a:xfrm>
          <a:prstGeom prst="rect">
            <a:avLst/>
          </a:prstGeom>
        </p:spPr>
        <p:txBody>
          <a:bodyPr wrap="square" lIns="0" tIns="0" rIns="0" bIns="36000" anchor="b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3993481" y="2383263"/>
            <a:ext cx="335632" cy="313899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4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27012443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ulin pr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131" name="Table 13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4583944"/>
              </p:ext>
            </p:extLst>
          </p:nvPr>
        </p:nvGraphicFramePr>
        <p:xfrm>
          <a:off x="504491" y="1399398"/>
          <a:ext cx="8136002" cy="4834415"/>
        </p:xfrm>
        <a:graphic>
          <a:graphicData uri="http://schemas.openxmlformats.org/drawingml/2006/table">
            <a:tbl>
              <a:tblPr firstRow="1" bandRow="1"/>
              <a:tblGrid>
                <a:gridCol w="838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4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91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32000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baseline="0" dirty="0">
                          <a:solidFill>
                            <a:srgbClr val="5692CE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 PRESCRIPTIONS</a:t>
                      </a: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1" dirty="0">
                        <a:solidFill>
                          <a:srgbClr val="0072C6"/>
                        </a:solidFill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baseline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0072C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rgbClr val="84A7D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95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Blood</a:t>
                      </a:r>
                      <a:r>
                        <a:rPr lang="en-GB" sz="1400" b="1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glucose concentration</a:t>
                      </a:r>
                      <a:r>
                        <a:rPr lang="en-GB" sz="1400" b="0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GB" sz="14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rgbClr val="4F81BD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Prescriber: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89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Administrator: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Pharmacy check:</a:t>
                      </a:r>
                    </a:p>
                  </a:txBody>
                  <a:tcPr marL="90000" marR="90000"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995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Blood</a:t>
                      </a:r>
                      <a:r>
                        <a:rPr lang="en-GB" sz="1400" b="1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glucose concentration</a:t>
                      </a:r>
                      <a:r>
                        <a:rPr lang="en-GB" sz="1400" b="0" baseline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rgbClr val="4F81BD"/>
                        </a:solidFill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INSULIN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956"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>
                    <a:lnL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700" b="0" dirty="0">
                        <a:solidFill>
                          <a:schemeClr val="tx1"/>
                        </a:solidFill>
                      </a:endParaRPr>
                    </a:p>
                  </a:txBody>
                  <a:tcPr marL="129318" marR="129318" marT="32328" marB="32328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9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36000" marT="45719" marB="45719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Prescriber: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400" b="0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Administrator:</a:t>
                      </a: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sz="600" b="0" dirty="0">
                        <a:solidFill>
                          <a:schemeClr val="tx1"/>
                        </a:solidFill>
                      </a:endParaRPr>
                    </a:p>
                  </a:txBody>
                  <a:tcPr marT="45719" marB="4571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GB" sz="11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5719" marB="4571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kumimoji="0" lang="en-GB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Initials</a:t>
                      </a:r>
                      <a:endParaRPr lang="en-GB" sz="900" b="0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46800" marB="46800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995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F81BD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Pharmacy check:</a:t>
                      </a:r>
                    </a:p>
                  </a:txBody>
                  <a:tcPr marL="90000" marR="90000" marT="46800" marB="4680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dirty="0">
                        <a:solidFill>
                          <a:srgbClr val="4F81BD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Breakfast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Lunch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Dinner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rgbClr val="4F81BD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Bedtime</a:t>
                      </a:r>
                    </a:p>
                  </a:txBody>
                  <a:tcPr marL="36000" marR="36000" marT="35999" marB="35999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212544"/>
                  </a:ext>
                </a:extLst>
              </a:tr>
            </a:tbl>
          </a:graphicData>
        </a:graphic>
      </p:graphicFrame>
      <p:sp>
        <p:nvSpPr>
          <p:cNvPr id="132" name="TextBox 131"/>
          <p:cNvSpPr txBox="1"/>
          <p:nvPr userDrawn="1"/>
        </p:nvSpPr>
        <p:spPr>
          <a:xfrm>
            <a:off x="933006" y="1808244"/>
            <a:ext cx="421343" cy="21120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4F81BD"/>
                </a:solidFill>
                <a:latin typeface="Calibri"/>
              </a:rPr>
              <a:t>TIME→</a:t>
            </a:r>
          </a:p>
        </p:txBody>
      </p:sp>
      <p:sp>
        <p:nvSpPr>
          <p:cNvPr id="133" name="TextBox 132"/>
          <p:cNvSpPr txBox="1"/>
          <p:nvPr userDrawn="1"/>
        </p:nvSpPr>
        <p:spPr>
          <a:xfrm>
            <a:off x="506093" y="1967227"/>
            <a:ext cx="476751" cy="211203"/>
          </a:xfrm>
          <a:prstGeom prst="rect">
            <a:avLst/>
          </a:prstGeom>
          <a:noFill/>
        </p:spPr>
        <p:txBody>
          <a:bodyPr wrap="square" lIns="36000" tIns="36000" rIns="36000" bIns="36000" rtlCol="0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srgbClr val="4F81BD"/>
                </a:solidFill>
                <a:latin typeface="Calibri"/>
              </a:rPr>
              <a:t>DATE ↓</a:t>
            </a:r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504491" y="2143989"/>
            <a:ext cx="838800" cy="10345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124" hasCustomPrompt="1"/>
          </p:nvPr>
        </p:nvSpPr>
        <p:spPr>
          <a:xfrm>
            <a:off x="2153265" y="2493547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1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25" hasCustomPrompt="1"/>
          </p:nvPr>
        </p:nvSpPr>
        <p:spPr>
          <a:xfrm>
            <a:off x="2153265" y="2833428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2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126" hasCustomPrompt="1"/>
          </p:nvPr>
        </p:nvSpPr>
        <p:spPr>
          <a:xfrm>
            <a:off x="4050491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127" hasCustomPrompt="1"/>
          </p:nvPr>
        </p:nvSpPr>
        <p:spPr>
          <a:xfrm>
            <a:off x="4050491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128" hasCustomPrompt="1"/>
          </p:nvPr>
        </p:nvSpPr>
        <p:spPr>
          <a:xfrm>
            <a:off x="4050491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129" hasCustomPrompt="1"/>
          </p:nvPr>
        </p:nvSpPr>
        <p:spPr>
          <a:xfrm>
            <a:off x="4050491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130" hasCustomPrompt="1"/>
          </p:nvPr>
        </p:nvSpPr>
        <p:spPr>
          <a:xfrm>
            <a:off x="4050491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131" hasCustomPrompt="1"/>
          </p:nvPr>
        </p:nvSpPr>
        <p:spPr>
          <a:xfrm>
            <a:off x="2153265" y="317330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Doctor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132" hasCustomPrompt="1"/>
          </p:nvPr>
        </p:nvSpPr>
        <p:spPr>
          <a:xfrm>
            <a:off x="2153265" y="351318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133" hasCustomPrompt="1"/>
          </p:nvPr>
        </p:nvSpPr>
        <p:spPr>
          <a:xfrm>
            <a:off x="5197692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134" hasCustomPrompt="1"/>
          </p:nvPr>
        </p:nvSpPr>
        <p:spPr>
          <a:xfrm>
            <a:off x="5197692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135" hasCustomPrompt="1"/>
          </p:nvPr>
        </p:nvSpPr>
        <p:spPr>
          <a:xfrm>
            <a:off x="5197692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36" hasCustomPrompt="1"/>
          </p:nvPr>
        </p:nvSpPr>
        <p:spPr>
          <a:xfrm>
            <a:off x="5197692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37" hasCustomPrompt="1"/>
          </p:nvPr>
        </p:nvSpPr>
        <p:spPr>
          <a:xfrm>
            <a:off x="5197692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138" hasCustomPrompt="1"/>
          </p:nvPr>
        </p:nvSpPr>
        <p:spPr>
          <a:xfrm>
            <a:off x="6344893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39" hasCustomPrompt="1"/>
          </p:nvPr>
        </p:nvSpPr>
        <p:spPr>
          <a:xfrm>
            <a:off x="6344893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140" hasCustomPrompt="1"/>
          </p:nvPr>
        </p:nvSpPr>
        <p:spPr>
          <a:xfrm>
            <a:off x="6344893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141" hasCustomPrompt="1"/>
          </p:nvPr>
        </p:nvSpPr>
        <p:spPr>
          <a:xfrm>
            <a:off x="6344893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75" name="Text Placeholder 7"/>
          <p:cNvSpPr>
            <a:spLocks noGrp="1"/>
          </p:cNvSpPr>
          <p:nvPr>
            <p:ph type="body" sz="quarter" idx="142" hasCustomPrompt="1"/>
          </p:nvPr>
        </p:nvSpPr>
        <p:spPr>
          <a:xfrm>
            <a:off x="6344893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76" name="Text Placeholder 7"/>
          <p:cNvSpPr>
            <a:spLocks noGrp="1"/>
          </p:cNvSpPr>
          <p:nvPr>
            <p:ph type="body" sz="quarter" idx="143" hasCustomPrompt="1"/>
          </p:nvPr>
        </p:nvSpPr>
        <p:spPr>
          <a:xfrm>
            <a:off x="7492093" y="2153666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44" hasCustomPrompt="1"/>
          </p:nvPr>
        </p:nvSpPr>
        <p:spPr>
          <a:xfrm>
            <a:off x="7492093" y="2493547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145" hasCustomPrompt="1"/>
          </p:nvPr>
        </p:nvSpPr>
        <p:spPr>
          <a:xfrm>
            <a:off x="7492093" y="2833428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146" hasCustomPrompt="1"/>
          </p:nvPr>
        </p:nvSpPr>
        <p:spPr>
          <a:xfrm>
            <a:off x="7492093" y="317330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0" name="Text Placeholder 7"/>
          <p:cNvSpPr>
            <a:spLocks noGrp="1"/>
          </p:cNvSpPr>
          <p:nvPr>
            <p:ph type="body" sz="quarter" idx="147" hasCustomPrompt="1"/>
          </p:nvPr>
        </p:nvSpPr>
        <p:spPr>
          <a:xfrm>
            <a:off x="7492093" y="3513189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81" name="Text Placeholder 7"/>
          <p:cNvSpPr>
            <a:spLocks noGrp="1"/>
          </p:cNvSpPr>
          <p:nvPr>
            <p:ph type="body" sz="quarter" idx="148" hasCustomPrompt="1"/>
          </p:nvPr>
        </p:nvSpPr>
        <p:spPr>
          <a:xfrm>
            <a:off x="508207" y="4189766"/>
            <a:ext cx="838800" cy="1034502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 marL="0" indent="0" algn="ctr"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82" name="Text Placeholder 7"/>
          <p:cNvSpPr>
            <a:spLocks noGrp="1"/>
          </p:cNvSpPr>
          <p:nvPr>
            <p:ph type="body" sz="quarter" idx="149" hasCustomPrompt="1"/>
          </p:nvPr>
        </p:nvSpPr>
        <p:spPr>
          <a:xfrm>
            <a:off x="2156981" y="4539324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1</a:t>
            </a:r>
          </a:p>
        </p:txBody>
      </p:sp>
      <p:sp>
        <p:nvSpPr>
          <p:cNvPr id="83" name="Text Placeholder 7"/>
          <p:cNvSpPr>
            <a:spLocks noGrp="1"/>
          </p:cNvSpPr>
          <p:nvPr>
            <p:ph type="body" sz="quarter" idx="150" hasCustomPrompt="1"/>
          </p:nvPr>
        </p:nvSpPr>
        <p:spPr>
          <a:xfrm>
            <a:off x="2156981" y="4879205"/>
            <a:ext cx="1882800" cy="338400"/>
          </a:xfrm>
          <a:prstGeom prst="rect">
            <a:avLst/>
          </a:prstGeom>
        </p:spPr>
        <p:txBody>
          <a:bodyPr wrap="square" lIns="144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Insulin 2</a:t>
            </a:r>
          </a:p>
        </p:txBody>
      </p:sp>
      <p:sp>
        <p:nvSpPr>
          <p:cNvPr id="84" name="Text Placeholder 7"/>
          <p:cNvSpPr>
            <a:spLocks noGrp="1"/>
          </p:cNvSpPr>
          <p:nvPr>
            <p:ph type="body" sz="quarter" idx="151" hasCustomPrompt="1"/>
          </p:nvPr>
        </p:nvSpPr>
        <p:spPr>
          <a:xfrm>
            <a:off x="4054207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85" name="Text Placeholder 7"/>
          <p:cNvSpPr>
            <a:spLocks noGrp="1"/>
          </p:cNvSpPr>
          <p:nvPr>
            <p:ph type="body" sz="quarter" idx="152" hasCustomPrompt="1"/>
          </p:nvPr>
        </p:nvSpPr>
        <p:spPr>
          <a:xfrm>
            <a:off x="4054207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6" name="Text Placeholder 7"/>
          <p:cNvSpPr>
            <a:spLocks noGrp="1"/>
          </p:cNvSpPr>
          <p:nvPr>
            <p:ph type="body" sz="quarter" idx="153" hasCustomPrompt="1"/>
          </p:nvPr>
        </p:nvSpPr>
        <p:spPr>
          <a:xfrm>
            <a:off x="4054207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87" name="Text Placeholder 7"/>
          <p:cNvSpPr>
            <a:spLocks noGrp="1"/>
          </p:cNvSpPr>
          <p:nvPr>
            <p:ph type="body" sz="quarter" idx="154" hasCustomPrompt="1"/>
          </p:nvPr>
        </p:nvSpPr>
        <p:spPr>
          <a:xfrm>
            <a:off x="4054207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88" name="Text Placeholder 7"/>
          <p:cNvSpPr>
            <a:spLocks noGrp="1"/>
          </p:cNvSpPr>
          <p:nvPr>
            <p:ph type="body" sz="quarter" idx="155" hasCustomPrompt="1"/>
          </p:nvPr>
        </p:nvSpPr>
        <p:spPr>
          <a:xfrm>
            <a:off x="4054207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89" name="Text Placeholder 7"/>
          <p:cNvSpPr>
            <a:spLocks noGrp="1"/>
          </p:cNvSpPr>
          <p:nvPr>
            <p:ph type="body" sz="quarter" idx="156" hasCustomPrompt="1"/>
          </p:nvPr>
        </p:nvSpPr>
        <p:spPr>
          <a:xfrm>
            <a:off x="2156981" y="521908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Doctor</a:t>
            </a:r>
          </a:p>
        </p:txBody>
      </p:sp>
      <p:sp>
        <p:nvSpPr>
          <p:cNvPr id="90" name="Text Placeholder 7"/>
          <p:cNvSpPr>
            <a:spLocks noGrp="1"/>
          </p:cNvSpPr>
          <p:nvPr>
            <p:ph type="body" sz="quarter" idx="157" hasCustomPrompt="1"/>
          </p:nvPr>
        </p:nvSpPr>
        <p:spPr>
          <a:xfrm>
            <a:off x="2156981" y="555896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Nurse</a:t>
            </a:r>
          </a:p>
        </p:txBody>
      </p:sp>
      <p:sp>
        <p:nvSpPr>
          <p:cNvPr id="91" name="Text Placeholder 7"/>
          <p:cNvSpPr>
            <a:spLocks noGrp="1"/>
          </p:cNvSpPr>
          <p:nvPr>
            <p:ph type="body" sz="quarter" idx="158" hasCustomPrompt="1"/>
          </p:nvPr>
        </p:nvSpPr>
        <p:spPr>
          <a:xfrm>
            <a:off x="5201408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92" name="Text Placeholder 7"/>
          <p:cNvSpPr>
            <a:spLocks noGrp="1"/>
          </p:cNvSpPr>
          <p:nvPr>
            <p:ph type="body" sz="quarter" idx="159" hasCustomPrompt="1"/>
          </p:nvPr>
        </p:nvSpPr>
        <p:spPr>
          <a:xfrm>
            <a:off x="5201408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3" name="Text Placeholder 7"/>
          <p:cNvSpPr>
            <a:spLocks noGrp="1"/>
          </p:cNvSpPr>
          <p:nvPr>
            <p:ph type="body" sz="quarter" idx="160" hasCustomPrompt="1"/>
          </p:nvPr>
        </p:nvSpPr>
        <p:spPr>
          <a:xfrm>
            <a:off x="5201408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61" hasCustomPrompt="1"/>
          </p:nvPr>
        </p:nvSpPr>
        <p:spPr>
          <a:xfrm>
            <a:off x="5201408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62" hasCustomPrompt="1"/>
          </p:nvPr>
        </p:nvSpPr>
        <p:spPr>
          <a:xfrm>
            <a:off x="5201408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96" name="Text Placeholder 7"/>
          <p:cNvSpPr>
            <a:spLocks noGrp="1"/>
          </p:cNvSpPr>
          <p:nvPr>
            <p:ph type="body" sz="quarter" idx="163" hasCustomPrompt="1"/>
          </p:nvPr>
        </p:nvSpPr>
        <p:spPr>
          <a:xfrm>
            <a:off x="6348609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97" name="Text Placeholder 7"/>
          <p:cNvSpPr>
            <a:spLocks noGrp="1"/>
          </p:cNvSpPr>
          <p:nvPr>
            <p:ph type="body" sz="quarter" idx="164" hasCustomPrompt="1"/>
          </p:nvPr>
        </p:nvSpPr>
        <p:spPr>
          <a:xfrm>
            <a:off x="6348609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8" name="Text Placeholder 7"/>
          <p:cNvSpPr>
            <a:spLocks noGrp="1"/>
          </p:cNvSpPr>
          <p:nvPr>
            <p:ph type="body" sz="quarter" idx="165" hasCustomPrompt="1"/>
          </p:nvPr>
        </p:nvSpPr>
        <p:spPr>
          <a:xfrm>
            <a:off x="6348609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99" name="Text Placeholder 7"/>
          <p:cNvSpPr>
            <a:spLocks noGrp="1"/>
          </p:cNvSpPr>
          <p:nvPr>
            <p:ph type="body" sz="quarter" idx="166" hasCustomPrompt="1"/>
          </p:nvPr>
        </p:nvSpPr>
        <p:spPr>
          <a:xfrm>
            <a:off x="6348609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100" name="Text Placeholder 7"/>
          <p:cNvSpPr>
            <a:spLocks noGrp="1"/>
          </p:cNvSpPr>
          <p:nvPr>
            <p:ph type="body" sz="quarter" idx="167" hasCustomPrompt="1"/>
          </p:nvPr>
        </p:nvSpPr>
        <p:spPr>
          <a:xfrm>
            <a:off x="6348609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101" name="Text Placeholder 7"/>
          <p:cNvSpPr>
            <a:spLocks noGrp="1"/>
          </p:cNvSpPr>
          <p:nvPr>
            <p:ph type="body" sz="quarter" idx="168" hasCustomPrompt="1"/>
          </p:nvPr>
        </p:nvSpPr>
        <p:spPr>
          <a:xfrm>
            <a:off x="7495809" y="4199443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CBG</a:t>
            </a:r>
          </a:p>
        </p:txBody>
      </p:sp>
      <p:sp>
        <p:nvSpPr>
          <p:cNvPr id="102" name="Text Placeholder 7"/>
          <p:cNvSpPr>
            <a:spLocks noGrp="1"/>
          </p:cNvSpPr>
          <p:nvPr>
            <p:ph type="body" sz="quarter" idx="169" hasCustomPrompt="1"/>
          </p:nvPr>
        </p:nvSpPr>
        <p:spPr>
          <a:xfrm>
            <a:off x="7495809" y="4539324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3" name="Text Placeholder 7"/>
          <p:cNvSpPr>
            <a:spLocks noGrp="1"/>
          </p:cNvSpPr>
          <p:nvPr>
            <p:ph type="body" sz="quarter" idx="170" hasCustomPrompt="1"/>
          </p:nvPr>
        </p:nvSpPr>
        <p:spPr>
          <a:xfrm>
            <a:off x="7495809" y="4879205"/>
            <a:ext cx="1148400" cy="338400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104" name="Text Placeholder 7"/>
          <p:cNvSpPr>
            <a:spLocks noGrp="1"/>
          </p:cNvSpPr>
          <p:nvPr>
            <p:ph type="body" sz="quarter" idx="171" hasCustomPrompt="1"/>
          </p:nvPr>
        </p:nvSpPr>
        <p:spPr>
          <a:xfrm>
            <a:off x="7495809" y="521908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Dr</a:t>
            </a:r>
            <a:endParaRPr lang="en-US" dirty="0"/>
          </a:p>
        </p:txBody>
      </p:sp>
      <p:sp>
        <p:nvSpPr>
          <p:cNvPr id="105" name="Text Placeholder 7"/>
          <p:cNvSpPr>
            <a:spLocks noGrp="1"/>
          </p:cNvSpPr>
          <p:nvPr>
            <p:ph type="body" sz="quarter" idx="172" hasCustomPrompt="1"/>
          </p:nvPr>
        </p:nvSpPr>
        <p:spPr>
          <a:xfrm>
            <a:off x="7495809" y="5558966"/>
            <a:ext cx="1148400" cy="338400"/>
          </a:xfrm>
          <a:prstGeom prst="rect">
            <a:avLst/>
          </a:prstGeom>
        </p:spPr>
        <p:txBody>
          <a:bodyPr wrap="square" lIns="252000" tIns="0" rIns="0" bIns="0" anchor="b" anchorCtr="0">
            <a:normAutofit/>
          </a:bodyPr>
          <a:lstStyle>
            <a:lvl1pPr marL="0" indent="0" algn="ctr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Ns</a:t>
            </a:r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73" hasCustomPrompt="1"/>
          </p:nvPr>
        </p:nvSpPr>
        <p:spPr>
          <a:xfrm>
            <a:off x="2156981" y="3851589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  <p:sp>
        <p:nvSpPr>
          <p:cNvPr id="107" name="Text Placeholder 7"/>
          <p:cNvSpPr>
            <a:spLocks noGrp="1"/>
          </p:cNvSpPr>
          <p:nvPr>
            <p:ph type="body" sz="quarter" idx="174" hasCustomPrompt="1"/>
          </p:nvPr>
        </p:nvSpPr>
        <p:spPr>
          <a:xfrm>
            <a:off x="2156981" y="5897366"/>
            <a:ext cx="1882800" cy="338400"/>
          </a:xfrm>
          <a:prstGeom prst="rect">
            <a:avLst/>
          </a:prstGeom>
        </p:spPr>
        <p:txBody>
          <a:bodyPr wrap="square" lIns="72000" tIns="0" rIns="0" bIns="0" anchor="b" anchorCtr="0">
            <a:normAutofit/>
          </a:bodyPr>
          <a:lstStyle>
            <a:lvl1pPr marL="0" indent="0" algn="l"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5190750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60248448"/>
              </p:ext>
            </p:extLst>
          </p:nvPr>
        </p:nvGraphicFramePr>
        <p:xfrm>
          <a:off x="504492" y="1648941"/>
          <a:ext cx="8134403" cy="44877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064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06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83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6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DRUG</a:t>
                      </a: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Dose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Freq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Route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Duration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GP to continue?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Additional instructions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692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 anchor="ctr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21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692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Text Placeholder 7"/>
          <p:cNvSpPr>
            <a:spLocks noGrp="1"/>
          </p:cNvSpPr>
          <p:nvPr>
            <p:ph type="body" sz="quarter" idx="214" hasCustomPrompt="1"/>
          </p:nvPr>
        </p:nvSpPr>
        <p:spPr>
          <a:xfrm>
            <a:off x="503361" y="2081012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215" hasCustomPrompt="1"/>
          </p:nvPr>
        </p:nvSpPr>
        <p:spPr>
          <a:xfrm>
            <a:off x="503361" y="2531723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6" hasCustomPrompt="1"/>
          </p:nvPr>
        </p:nvSpPr>
        <p:spPr>
          <a:xfrm>
            <a:off x="503361" y="2982434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7" hasCustomPrompt="1"/>
          </p:nvPr>
        </p:nvSpPr>
        <p:spPr>
          <a:xfrm>
            <a:off x="503361" y="3433145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18" hasCustomPrompt="1"/>
          </p:nvPr>
        </p:nvSpPr>
        <p:spPr>
          <a:xfrm>
            <a:off x="503361" y="3883856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19" hasCustomPrompt="1"/>
          </p:nvPr>
        </p:nvSpPr>
        <p:spPr>
          <a:xfrm>
            <a:off x="503361" y="4334567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20" hasCustomPrompt="1"/>
          </p:nvPr>
        </p:nvSpPr>
        <p:spPr>
          <a:xfrm>
            <a:off x="503361" y="4785278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21" hasCustomPrompt="1"/>
          </p:nvPr>
        </p:nvSpPr>
        <p:spPr>
          <a:xfrm>
            <a:off x="503361" y="5235989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23" hasCustomPrompt="1"/>
          </p:nvPr>
        </p:nvSpPr>
        <p:spPr>
          <a:xfrm>
            <a:off x="2573614" y="2081012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4" hasCustomPrompt="1"/>
          </p:nvPr>
        </p:nvSpPr>
        <p:spPr>
          <a:xfrm>
            <a:off x="2573614" y="2531723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25" hasCustomPrompt="1"/>
          </p:nvPr>
        </p:nvSpPr>
        <p:spPr>
          <a:xfrm>
            <a:off x="2573614" y="2982434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6" hasCustomPrompt="1"/>
          </p:nvPr>
        </p:nvSpPr>
        <p:spPr>
          <a:xfrm>
            <a:off x="2573614" y="3433145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27" hasCustomPrompt="1"/>
          </p:nvPr>
        </p:nvSpPr>
        <p:spPr>
          <a:xfrm>
            <a:off x="2573614" y="3883856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28" hasCustomPrompt="1"/>
          </p:nvPr>
        </p:nvSpPr>
        <p:spPr>
          <a:xfrm>
            <a:off x="2573614" y="4334567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29" hasCustomPrompt="1"/>
          </p:nvPr>
        </p:nvSpPr>
        <p:spPr>
          <a:xfrm>
            <a:off x="2573614" y="4785278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30" hasCustomPrompt="1"/>
          </p:nvPr>
        </p:nvSpPr>
        <p:spPr>
          <a:xfrm>
            <a:off x="2573614" y="5235989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32" hasCustomPrompt="1"/>
          </p:nvPr>
        </p:nvSpPr>
        <p:spPr>
          <a:xfrm>
            <a:off x="3391937" y="2081012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33" hasCustomPrompt="1"/>
          </p:nvPr>
        </p:nvSpPr>
        <p:spPr>
          <a:xfrm>
            <a:off x="3391937" y="2531723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234" hasCustomPrompt="1"/>
          </p:nvPr>
        </p:nvSpPr>
        <p:spPr>
          <a:xfrm>
            <a:off x="3391937" y="2982434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235" hasCustomPrompt="1"/>
          </p:nvPr>
        </p:nvSpPr>
        <p:spPr>
          <a:xfrm>
            <a:off x="3391937" y="3433145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36" hasCustomPrompt="1"/>
          </p:nvPr>
        </p:nvSpPr>
        <p:spPr>
          <a:xfrm>
            <a:off x="3391937" y="3883856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237" hasCustomPrompt="1"/>
          </p:nvPr>
        </p:nvSpPr>
        <p:spPr>
          <a:xfrm>
            <a:off x="3391937" y="4334567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238" hasCustomPrompt="1"/>
          </p:nvPr>
        </p:nvSpPr>
        <p:spPr>
          <a:xfrm>
            <a:off x="3391937" y="4785278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39" hasCustomPrompt="1"/>
          </p:nvPr>
        </p:nvSpPr>
        <p:spPr>
          <a:xfrm>
            <a:off x="3391937" y="5235989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41" hasCustomPrompt="1"/>
          </p:nvPr>
        </p:nvSpPr>
        <p:spPr>
          <a:xfrm>
            <a:off x="4251619" y="2081012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42" hasCustomPrompt="1"/>
          </p:nvPr>
        </p:nvSpPr>
        <p:spPr>
          <a:xfrm>
            <a:off x="4251619" y="2531723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43" hasCustomPrompt="1"/>
          </p:nvPr>
        </p:nvSpPr>
        <p:spPr>
          <a:xfrm>
            <a:off x="4251619" y="2982434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4" hasCustomPrompt="1"/>
          </p:nvPr>
        </p:nvSpPr>
        <p:spPr>
          <a:xfrm>
            <a:off x="4251619" y="3433145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45" hasCustomPrompt="1"/>
          </p:nvPr>
        </p:nvSpPr>
        <p:spPr>
          <a:xfrm>
            <a:off x="4251619" y="3883856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46" hasCustomPrompt="1"/>
          </p:nvPr>
        </p:nvSpPr>
        <p:spPr>
          <a:xfrm>
            <a:off x="4251619" y="4334567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47" hasCustomPrompt="1"/>
          </p:nvPr>
        </p:nvSpPr>
        <p:spPr>
          <a:xfrm>
            <a:off x="4251619" y="4785278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248" hasCustomPrompt="1"/>
          </p:nvPr>
        </p:nvSpPr>
        <p:spPr>
          <a:xfrm>
            <a:off x="4251619" y="5235989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50" hasCustomPrompt="1"/>
          </p:nvPr>
        </p:nvSpPr>
        <p:spPr>
          <a:xfrm>
            <a:off x="4923890" y="2081012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51" hasCustomPrompt="1"/>
          </p:nvPr>
        </p:nvSpPr>
        <p:spPr>
          <a:xfrm>
            <a:off x="4923890" y="2531723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252" hasCustomPrompt="1"/>
          </p:nvPr>
        </p:nvSpPr>
        <p:spPr>
          <a:xfrm>
            <a:off x="4923890" y="2982434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253" hasCustomPrompt="1"/>
          </p:nvPr>
        </p:nvSpPr>
        <p:spPr>
          <a:xfrm>
            <a:off x="4923890" y="3433145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54" hasCustomPrompt="1"/>
          </p:nvPr>
        </p:nvSpPr>
        <p:spPr>
          <a:xfrm>
            <a:off x="4923890" y="3883856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55" hasCustomPrompt="1"/>
          </p:nvPr>
        </p:nvSpPr>
        <p:spPr>
          <a:xfrm>
            <a:off x="4923890" y="4334567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56" hasCustomPrompt="1"/>
          </p:nvPr>
        </p:nvSpPr>
        <p:spPr>
          <a:xfrm>
            <a:off x="4923890" y="4785278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57" hasCustomPrompt="1"/>
          </p:nvPr>
        </p:nvSpPr>
        <p:spPr>
          <a:xfrm>
            <a:off x="4923890" y="5235989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59" hasCustomPrompt="1"/>
          </p:nvPr>
        </p:nvSpPr>
        <p:spPr>
          <a:xfrm>
            <a:off x="5824049" y="2081012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60" hasCustomPrompt="1"/>
          </p:nvPr>
        </p:nvSpPr>
        <p:spPr>
          <a:xfrm>
            <a:off x="5824049" y="2531723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1" hasCustomPrompt="1"/>
          </p:nvPr>
        </p:nvSpPr>
        <p:spPr>
          <a:xfrm>
            <a:off x="5824049" y="2982434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62" hasCustomPrompt="1"/>
          </p:nvPr>
        </p:nvSpPr>
        <p:spPr>
          <a:xfrm>
            <a:off x="5824049" y="3433145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63" hasCustomPrompt="1"/>
          </p:nvPr>
        </p:nvSpPr>
        <p:spPr>
          <a:xfrm>
            <a:off x="5824049" y="3883856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64" hasCustomPrompt="1"/>
          </p:nvPr>
        </p:nvSpPr>
        <p:spPr>
          <a:xfrm>
            <a:off x="5824049" y="4334567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265" hasCustomPrompt="1"/>
          </p:nvPr>
        </p:nvSpPr>
        <p:spPr>
          <a:xfrm>
            <a:off x="5824049" y="4785278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266" hasCustomPrompt="1"/>
          </p:nvPr>
        </p:nvSpPr>
        <p:spPr>
          <a:xfrm>
            <a:off x="5824049" y="5235989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268" hasCustomPrompt="1"/>
          </p:nvPr>
        </p:nvSpPr>
        <p:spPr>
          <a:xfrm>
            <a:off x="6550895" y="2081012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269" hasCustomPrompt="1"/>
          </p:nvPr>
        </p:nvSpPr>
        <p:spPr>
          <a:xfrm>
            <a:off x="6550895" y="2531723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270" hasCustomPrompt="1"/>
          </p:nvPr>
        </p:nvSpPr>
        <p:spPr>
          <a:xfrm>
            <a:off x="6550895" y="2982434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271" hasCustomPrompt="1"/>
          </p:nvPr>
        </p:nvSpPr>
        <p:spPr>
          <a:xfrm>
            <a:off x="6550895" y="3433145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272" hasCustomPrompt="1"/>
          </p:nvPr>
        </p:nvSpPr>
        <p:spPr>
          <a:xfrm>
            <a:off x="6550895" y="3883856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273" hasCustomPrompt="1"/>
          </p:nvPr>
        </p:nvSpPr>
        <p:spPr>
          <a:xfrm>
            <a:off x="6550895" y="4334567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274" hasCustomPrompt="1"/>
          </p:nvPr>
        </p:nvSpPr>
        <p:spPr>
          <a:xfrm>
            <a:off x="6550895" y="4785278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275" hasCustomPrompt="1"/>
          </p:nvPr>
        </p:nvSpPr>
        <p:spPr>
          <a:xfrm>
            <a:off x="6550895" y="5235989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281" hasCustomPrompt="1"/>
          </p:nvPr>
        </p:nvSpPr>
        <p:spPr>
          <a:xfrm>
            <a:off x="503146" y="5686701"/>
            <a:ext cx="207025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282" hasCustomPrompt="1"/>
          </p:nvPr>
        </p:nvSpPr>
        <p:spPr>
          <a:xfrm>
            <a:off x="2573399" y="5686701"/>
            <a:ext cx="825909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Dose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283" hasCustomPrompt="1"/>
          </p:nvPr>
        </p:nvSpPr>
        <p:spPr>
          <a:xfrm>
            <a:off x="3391722" y="5686701"/>
            <a:ext cx="867204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 err="1"/>
              <a:t>Freq</a:t>
            </a:r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284" hasCustomPrompt="1"/>
          </p:nvPr>
        </p:nvSpPr>
        <p:spPr>
          <a:xfrm>
            <a:off x="4251404" y="5686701"/>
            <a:ext cx="660727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Route</a:t>
            </a:r>
            <a:endParaRPr lang="en-US" dirty="0"/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285" hasCustomPrompt="1"/>
          </p:nvPr>
        </p:nvSpPr>
        <p:spPr>
          <a:xfrm>
            <a:off x="4923675" y="5686701"/>
            <a:ext cx="9085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none" baseline="0" dirty="0"/>
              <a:t>Duration</a:t>
            </a:r>
            <a:endParaRPr lang="en-US" dirty="0"/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286" hasCustomPrompt="1"/>
          </p:nvPr>
        </p:nvSpPr>
        <p:spPr>
          <a:xfrm>
            <a:off x="5823834" y="5686701"/>
            <a:ext cx="720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 algn="ctr">
              <a:buNone/>
              <a:defRPr sz="12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y/n</a:t>
            </a:r>
            <a:endParaRPr lang="en-US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287" hasCustomPrompt="1"/>
          </p:nvPr>
        </p:nvSpPr>
        <p:spPr>
          <a:xfrm>
            <a:off x="6550895" y="5686701"/>
            <a:ext cx="2088000" cy="450000"/>
          </a:xfrm>
          <a:prstGeom prst="rect">
            <a:avLst/>
          </a:prstGeom>
        </p:spPr>
        <p:txBody>
          <a:bodyPr lIns="72000" tIns="54000" rIns="36000" bIns="54000" anchor="ctr" anchorCtr="0">
            <a:noAutofit/>
          </a:bodyPr>
          <a:lstStyle>
            <a:lvl1pPr marL="0" indent="0">
              <a:buNone/>
              <a:defRPr sz="12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5195010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44275"/>
            <a:ext cx="5486400" cy="29832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76953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470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492" y="1535113"/>
            <a:ext cx="390544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492" y="2174874"/>
            <a:ext cx="3905444" cy="40021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3900" y="1535113"/>
            <a:ext cx="390659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3900" y="2174874"/>
            <a:ext cx="3906592" cy="40021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56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133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,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2"/>
          <p:cNvSpPr/>
          <p:nvPr userDrawn="1"/>
        </p:nvSpPr>
        <p:spPr>
          <a:xfrm>
            <a:off x="0" y="6312310"/>
            <a:ext cx="9144000" cy="545690"/>
          </a:xfrm>
          <a:prstGeom prst="rect">
            <a:avLst/>
          </a:prstGeom>
          <a:solidFill>
            <a:srgbClr val="0043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487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10320793"/>
              </p:ext>
            </p:extLst>
          </p:nvPr>
        </p:nvGraphicFramePr>
        <p:xfrm>
          <a:off x="2052001" y="1930074"/>
          <a:ext cx="5039999" cy="365346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07150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1007150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505699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505700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</a:tblGrid>
              <a:tr h="432000"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53689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268471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26847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53689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53689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26847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268471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53598" marR="53598" marT="53598" marB="53598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536895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53598" marR="53598" marT="53598" marB="53598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2053915" y="2357546"/>
            <a:ext cx="4029398" cy="792000"/>
          </a:xfrm>
          <a:prstGeom prst="rect">
            <a:avLst/>
          </a:prstGeom>
        </p:spPr>
        <p:txBody>
          <a:bodyPr wrap="square" lIns="288000" tIns="180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2052001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3059865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4067729" y="3156822"/>
            <a:ext cx="1007720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5075593" y="3156822"/>
            <a:ext cx="1007720" cy="792000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3059865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5075840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2051283" y="4765154"/>
            <a:ext cx="4032030" cy="80310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2052000" y="3965722"/>
            <a:ext cx="1007865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Initials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4067729" y="3965722"/>
            <a:ext cx="1007473" cy="792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Pharm</a:t>
            </a:r>
          </a:p>
        </p:txBody>
      </p:sp>
    </p:spTree>
    <p:extLst>
      <p:ext uri="{BB962C8B-B14F-4D97-AF65-F5344CB8AC3E}">
        <p14:creationId xmlns:p14="http://schemas.microsoft.com/office/powerpoint/2010/main" val="2467445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gular with admin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77030937"/>
              </p:ext>
            </p:extLst>
          </p:nvPr>
        </p:nvGraphicFramePr>
        <p:xfrm>
          <a:off x="504492" y="1946015"/>
          <a:ext cx="8136002" cy="2549784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676606">
                  <a:extLst>
                    <a:ext uri="{9D8B030D-6E8A-4147-A177-3AD203B41FA5}">
                      <a16:colId xmlns:a16="http://schemas.microsoft.com/office/drawing/2014/main" val="1372894556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683172187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1814650213"/>
                    </a:ext>
                  </a:extLst>
                </a:gridCol>
                <a:gridCol w="676606">
                  <a:extLst>
                    <a:ext uri="{9D8B030D-6E8A-4147-A177-3AD203B41FA5}">
                      <a16:colId xmlns:a16="http://schemas.microsoft.com/office/drawing/2014/main" val="293143617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108929814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464134963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1201343550"/>
                    </a:ext>
                  </a:extLst>
                </a:gridCol>
                <a:gridCol w="339740">
                  <a:extLst>
                    <a:ext uri="{9D8B030D-6E8A-4147-A177-3AD203B41FA5}">
                      <a16:colId xmlns:a16="http://schemas.microsoft.com/office/drawing/2014/main" val="2934710216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344047034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45989426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937421900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337739043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436675258"/>
                    </a:ext>
                  </a:extLst>
                </a:gridCol>
                <a:gridCol w="339739">
                  <a:extLst>
                    <a:ext uri="{9D8B030D-6E8A-4147-A177-3AD203B41FA5}">
                      <a16:colId xmlns:a16="http://schemas.microsoft.com/office/drawing/2014/main" val="256604196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3573562047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2856797258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593714530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1536328789"/>
                    </a:ext>
                  </a:extLst>
                </a:gridCol>
                <a:gridCol w="338491">
                  <a:extLst>
                    <a:ext uri="{9D8B030D-6E8A-4147-A177-3AD203B41FA5}">
                      <a16:colId xmlns:a16="http://schemas.microsoft.com/office/drawing/2014/main" val="2582844245"/>
                    </a:ext>
                  </a:extLst>
                </a:gridCol>
                <a:gridCol w="339738">
                  <a:extLst>
                    <a:ext uri="{9D8B030D-6E8A-4147-A177-3AD203B41FA5}">
                      <a16:colId xmlns:a16="http://schemas.microsoft.com/office/drawing/2014/main" val="1527464283"/>
                    </a:ext>
                  </a:extLst>
                </a:gridCol>
              </a:tblGrid>
              <a:tr h="385652">
                <a:tc gridSpan="20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692CE"/>
                          </a:solidFill>
                          <a:effectLst/>
                          <a:latin typeface="Calibri" pitchFamily="34" charset="0"/>
                        </a:rPr>
                        <a:t>REGULAR PRESCRIPTIONS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208713"/>
                  </a:ext>
                </a:extLst>
              </a:tr>
              <a:tr h="360688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DRUG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06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400634"/>
                  </a:ext>
                </a:extLst>
              </a:tr>
              <a:tr h="180345">
                <a:tc gridSpan="4"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08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409122"/>
                  </a:ext>
                </a:extLst>
              </a:tr>
              <a:tr h="18034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Dose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Route</a:t>
                      </a:r>
                      <a:endParaRPr kumimoji="0" lang="en-GB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Freq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Start date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191407"/>
                  </a:ext>
                </a:extLst>
              </a:tr>
              <a:tr h="36068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39952"/>
                  </a:ext>
                </a:extLst>
              </a:tr>
              <a:tr h="36068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Initials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+mn-cs"/>
                        </a:rPr>
                        <a:t>Bleep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Pharm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Review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865036"/>
                  </a:ext>
                </a:extLst>
              </a:tr>
              <a:tr h="18034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5052"/>
                  </a:ext>
                </a:extLst>
              </a:tr>
              <a:tr h="180345"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Additional instructions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122976"/>
                  </a:ext>
                </a:extLst>
              </a:tr>
              <a:tr h="360688">
                <a:tc gridSpan="4"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700" b="1" i="0" u="none" strike="noStrike" cap="none" normalizeH="0" baseline="0" dirty="0">
                        <a:ln>
                          <a:noFill/>
                        </a:ln>
                        <a:solidFill>
                          <a:srgbClr val="0072C6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2F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2C6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72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015450"/>
                  </a:ext>
                </a:extLst>
              </a:tr>
            </a:tbl>
          </a:graphicData>
        </a:graphic>
      </p:graphicFrame>
      <p:sp>
        <p:nvSpPr>
          <p:cNvPr id="5" name="Text Placeholder 7"/>
          <p:cNvSpPr>
            <a:spLocks noGrp="1"/>
          </p:cNvSpPr>
          <p:nvPr>
            <p:ph type="body" sz="quarter" idx="109" hasCustomPrompt="1"/>
          </p:nvPr>
        </p:nvSpPr>
        <p:spPr>
          <a:xfrm>
            <a:off x="506258" y="2338293"/>
            <a:ext cx="2705433" cy="540000"/>
          </a:xfrm>
          <a:prstGeom prst="rect">
            <a:avLst/>
          </a:prstGeom>
        </p:spPr>
        <p:txBody>
          <a:bodyPr wrap="square" lIns="288000" tIns="36000" rIns="0" bIns="0" anchor="ctr">
            <a:normAutofit/>
          </a:bodyPr>
          <a:lstStyle>
            <a:lvl1pPr marL="0" indent="0">
              <a:spcBef>
                <a:spcPts val="0"/>
              </a:spcBef>
              <a:buNone/>
              <a:defRPr sz="1600" cap="all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cap="all" baseline="0" dirty="0"/>
              <a:t>drug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0" hasCustomPrompt="1"/>
          </p:nvPr>
        </p:nvSpPr>
        <p:spPr>
          <a:xfrm>
            <a:off x="504491" y="2877684"/>
            <a:ext cx="676607" cy="540000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Dose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11" hasCustomPrompt="1"/>
          </p:nvPr>
        </p:nvSpPr>
        <p:spPr>
          <a:xfrm>
            <a:off x="1181355" y="2877684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Route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2" hasCustomPrompt="1"/>
          </p:nvPr>
        </p:nvSpPr>
        <p:spPr>
          <a:xfrm>
            <a:off x="1858219" y="2877684"/>
            <a:ext cx="676607" cy="542361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Freq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3" hasCustomPrompt="1"/>
          </p:nvPr>
        </p:nvSpPr>
        <p:spPr>
          <a:xfrm>
            <a:off x="2535084" y="2877684"/>
            <a:ext cx="676607" cy="542361"/>
          </a:xfrm>
          <a:prstGeom prst="rect">
            <a:avLst/>
          </a:prstGeom>
        </p:spPr>
        <p:txBody>
          <a:bodyPr wrap="square" lIns="10800" tIns="144000" rIns="108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4" hasCustomPrompt="1"/>
          </p:nvPr>
        </p:nvSpPr>
        <p:spPr>
          <a:xfrm>
            <a:off x="1181356" y="3417075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5" hasCustomPrompt="1"/>
          </p:nvPr>
        </p:nvSpPr>
        <p:spPr>
          <a:xfrm>
            <a:off x="2535250" y="3417075"/>
            <a:ext cx="676441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 cap="none" baseline="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R/V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6" hasCustomPrompt="1"/>
          </p:nvPr>
        </p:nvSpPr>
        <p:spPr>
          <a:xfrm>
            <a:off x="504491" y="3960203"/>
            <a:ext cx="2707200" cy="536546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Additional instructions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17" hasCustomPrompt="1"/>
          </p:nvPr>
        </p:nvSpPr>
        <p:spPr>
          <a:xfrm>
            <a:off x="504491" y="3417075"/>
            <a:ext cx="676607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err="1"/>
              <a:t>Inits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18" hasCustomPrompt="1"/>
          </p:nvPr>
        </p:nvSpPr>
        <p:spPr>
          <a:xfrm>
            <a:off x="1858219" y="3417075"/>
            <a:ext cx="676606" cy="543738"/>
          </a:xfrm>
          <a:prstGeom prst="rect">
            <a:avLst/>
          </a:prstGeom>
        </p:spPr>
        <p:txBody>
          <a:bodyPr wrap="square" lIns="18000" tIns="0" rIns="18000" bIns="36000" anchor="b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600">
                <a:solidFill>
                  <a:srgbClr val="000000"/>
                </a:solidFill>
                <a:latin typeface="Comic Sans MS" pitchFamily="66" charset="0"/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Bleep</a:t>
            </a:r>
          </a:p>
        </p:txBody>
      </p:sp>
    </p:spTree>
    <p:extLst>
      <p:ext uri="{BB962C8B-B14F-4D97-AF65-F5344CB8AC3E}">
        <p14:creationId xmlns:p14="http://schemas.microsoft.com/office/powerpoint/2010/main" val="247111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image" Target="../media/image4.emf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rgbClr val="0043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 userDrawn="1">
            <p:ph type="title"/>
          </p:nvPr>
        </p:nvSpPr>
        <p:spPr bwMode="gray">
          <a:xfrm>
            <a:off x="504492" y="253421"/>
            <a:ext cx="8136000" cy="94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04493" y="1547428"/>
            <a:ext cx="8135507" cy="462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6346825"/>
            <a:ext cx="9144000" cy="0"/>
          </a:xfrm>
          <a:prstGeom prst="line">
            <a:avLst/>
          </a:prstGeom>
          <a:ln w="6350">
            <a:solidFill>
              <a:srgbClr val="5692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0" y="1376564"/>
            <a:ext cx="9144000" cy="0"/>
          </a:xfrm>
          <a:prstGeom prst="line">
            <a:avLst/>
          </a:prstGeom>
          <a:ln w="6350">
            <a:solidFill>
              <a:srgbClr val="5692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514018" y="6519738"/>
            <a:ext cx="2965483" cy="18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0785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16" r:id="rId7"/>
    <p:sldLayoutId id="2147483718" r:id="rId8"/>
    <p:sldLayoutId id="2147483717" r:id="rId9"/>
    <p:sldLayoutId id="2147483720" r:id="rId10"/>
    <p:sldLayoutId id="2147483728" r:id="rId11"/>
    <p:sldLayoutId id="2147483727" r:id="rId12"/>
    <p:sldLayoutId id="2147483719" r:id="rId13"/>
    <p:sldLayoutId id="2147483729" r:id="rId14"/>
    <p:sldLayoutId id="2147483721" r:id="rId15"/>
    <p:sldLayoutId id="2147483723" r:id="rId16"/>
    <p:sldLayoutId id="2147483722" r:id="rId17"/>
    <p:sldLayoutId id="2147483753" r:id="rId18"/>
    <p:sldLayoutId id="2147483724" r:id="rId19"/>
    <p:sldLayoutId id="2147483725" r:id="rId20"/>
    <p:sldLayoutId id="2147483726" r:id="rId21"/>
    <p:sldLayoutId id="2147483705" r:id="rId22"/>
    <p:sldLayoutId id="2147483714" r:id="rId23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cap="none" baseline="0">
          <a:solidFill>
            <a:schemeClr val="tx2"/>
          </a:solidFill>
          <a:latin typeface="Corbel" panose="020B0503020204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9pPr>
    </p:titleStyle>
    <p:bodyStyle>
      <a:lvl1pPr marL="354013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SzPct val="80000"/>
        <a:buFont typeface="Wingdings" pitchFamily="2" charset="2"/>
        <a:buChar char=""/>
        <a:defRPr sz="2800">
          <a:solidFill>
            <a:schemeClr val="tx1"/>
          </a:solidFill>
          <a:latin typeface="Corbel" panose="020B0503020204020204" pitchFamily="34" charset="0"/>
          <a:ea typeface="+mn-ea"/>
          <a:cs typeface="Corbel" panose="020B0503020204020204" pitchFamily="34" charset="0"/>
        </a:defRPr>
      </a:lvl1pPr>
      <a:lvl2pPr marL="806450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SzPct val="80000"/>
        <a:buFont typeface="Tahoma" pitchFamily="34" charset="0"/>
        <a:buChar char="–"/>
        <a:defRPr sz="2400">
          <a:solidFill>
            <a:schemeClr val="tx1"/>
          </a:solidFill>
          <a:latin typeface="Corbel" panose="020B0503020204020204" pitchFamily="34" charset="0"/>
          <a:cs typeface="Corbel" panose="020B0503020204020204" pitchFamily="34" charset="0"/>
        </a:defRPr>
      </a:lvl2pPr>
      <a:lvl3pPr marL="1169988" indent="-274638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Font typeface="Arial" pitchFamily="34" charset="0"/>
        <a:buChar char="•"/>
        <a:defRPr sz="2200">
          <a:solidFill>
            <a:schemeClr val="tx1"/>
          </a:solidFill>
          <a:latin typeface="Corbel" panose="020B0503020204020204" pitchFamily="34" charset="0"/>
          <a:cs typeface="Corbel" panose="020B0503020204020204" pitchFamily="34" charset="0"/>
        </a:defRPr>
      </a:lvl3pPr>
      <a:lvl4pPr marL="1524000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SzPct val="80000"/>
        <a:buFont typeface="Wingdings" pitchFamily="2" charset="2"/>
        <a:buChar char="Ø"/>
        <a:defRPr sz="2000">
          <a:solidFill>
            <a:schemeClr val="tx1"/>
          </a:solidFill>
          <a:latin typeface="Corbel" panose="020B0503020204020204" pitchFamily="34" charset="0"/>
          <a:cs typeface="Corbel" panose="020B0503020204020204" pitchFamily="34" charset="0"/>
        </a:defRPr>
      </a:lvl4pPr>
      <a:lvl5pPr marL="1878013" indent="-265113" algn="l" defTabSz="895350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5692CE"/>
        </a:buClr>
        <a:buSzPct val="70000"/>
        <a:buChar char="–"/>
        <a:defRPr sz="2000">
          <a:solidFill>
            <a:schemeClr val="tx1"/>
          </a:solidFill>
          <a:latin typeface="Corbel" panose="020B0503020204020204" pitchFamily="34" charset="0"/>
          <a:cs typeface="Corbel" panose="020B0503020204020204" pitchFamily="34" charset="0"/>
        </a:defRPr>
      </a:lvl5pPr>
      <a:lvl6pPr marL="15875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6pPr>
      <a:lvl7pPr marL="20447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7pPr>
      <a:lvl8pPr marL="25019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8pPr>
      <a:lvl9pPr marL="29591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504492" y="253421"/>
            <a:ext cx="8136000" cy="94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04493" y="1547428"/>
            <a:ext cx="8135507" cy="462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6346825"/>
            <a:ext cx="9144000" cy="0"/>
          </a:xfrm>
          <a:prstGeom prst="lin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0" y="1376564"/>
            <a:ext cx="9144000" cy="0"/>
          </a:xfrm>
          <a:prstGeom prst="line">
            <a:avLst/>
          </a:prstGeom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514018" y="6519738"/>
            <a:ext cx="2965483" cy="18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83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54" r:id="rId18"/>
    <p:sldLayoutId id="2147483748" r:id="rId19"/>
    <p:sldLayoutId id="2147483749" r:id="rId20"/>
    <p:sldLayoutId id="2147483750" r:id="rId21"/>
    <p:sldLayoutId id="2147483751" r:id="rId22"/>
    <p:sldLayoutId id="2147483752" r:id="rId23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cap="none" baseline="0">
          <a:solidFill>
            <a:srgbClr val="808080"/>
          </a:solidFill>
          <a:latin typeface="Corbel" panose="020B0503020204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</a:defRPr>
      </a:lvl9pPr>
    </p:titleStyle>
    <p:bodyStyle>
      <a:lvl1pPr marL="354013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SzPct val="80000"/>
        <a:buFont typeface="Wingdings" pitchFamily="2" charset="2"/>
        <a:buChar char=""/>
        <a:defRPr sz="2800">
          <a:solidFill>
            <a:srgbClr val="000000"/>
          </a:solidFill>
          <a:latin typeface="Corbel" panose="020B0503020204020204" pitchFamily="34" charset="0"/>
          <a:ea typeface="+mn-ea"/>
          <a:cs typeface="Corbel" panose="020B0503020204020204" pitchFamily="34" charset="0"/>
        </a:defRPr>
      </a:lvl1pPr>
      <a:lvl2pPr marL="806450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SzPct val="80000"/>
        <a:buFont typeface="Tahoma" pitchFamily="34" charset="0"/>
        <a:buChar char="–"/>
        <a:defRPr sz="2400">
          <a:solidFill>
            <a:srgbClr val="000000"/>
          </a:solidFill>
          <a:latin typeface="Corbel" panose="020B0503020204020204" pitchFamily="34" charset="0"/>
          <a:cs typeface="Corbel" panose="020B0503020204020204" pitchFamily="34" charset="0"/>
        </a:defRPr>
      </a:lvl2pPr>
      <a:lvl3pPr marL="1169988" indent="-274638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Font typeface="Arial" pitchFamily="34" charset="0"/>
        <a:buChar char="•"/>
        <a:defRPr sz="2200">
          <a:solidFill>
            <a:srgbClr val="000000"/>
          </a:solidFill>
          <a:latin typeface="Corbel" panose="020B0503020204020204" pitchFamily="34" charset="0"/>
          <a:cs typeface="Corbel" panose="020B0503020204020204" pitchFamily="34" charset="0"/>
        </a:defRPr>
      </a:lvl3pPr>
      <a:lvl4pPr marL="1524000" indent="-354013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SzPct val="80000"/>
        <a:buFont typeface="Wingdings" pitchFamily="2" charset="2"/>
        <a:buChar char="Ø"/>
        <a:defRPr sz="2000">
          <a:solidFill>
            <a:srgbClr val="000000"/>
          </a:solidFill>
          <a:latin typeface="Corbel" panose="020B0503020204020204" pitchFamily="34" charset="0"/>
          <a:cs typeface="Corbel" panose="020B0503020204020204" pitchFamily="34" charset="0"/>
        </a:defRPr>
      </a:lvl4pPr>
      <a:lvl5pPr marL="1878013" indent="-265113" algn="l" defTabSz="895350" rtl="0" eaLnBrk="1" fontAlgn="base" hangingPunct="1">
        <a:lnSpc>
          <a:spcPct val="120000"/>
        </a:lnSpc>
        <a:spcBef>
          <a:spcPts val="0"/>
        </a:spcBef>
        <a:spcAft>
          <a:spcPct val="0"/>
        </a:spcAft>
        <a:buClr>
          <a:srgbClr val="808080"/>
        </a:buClr>
        <a:buSzPct val="70000"/>
        <a:buChar char="–"/>
        <a:defRPr sz="2000">
          <a:solidFill>
            <a:srgbClr val="000000"/>
          </a:solidFill>
          <a:latin typeface="Corbel" panose="020B0503020204020204" pitchFamily="34" charset="0"/>
          <a:cs typeface="Corbel" panose="020B0503020204020204" pitchFamily="34" charset="0"/>
        </a:defRPr>
      </a:lvl5pPr>
      <a:lvl6pPr marL="15875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6pPr>
      <a:lvl7pPr marL="20447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7pPr>
      <a:lvl8pPr marL="25019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8pPr>
      <a:lvl9pPr marL="2959100" indent="-246063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F5F29D7-3728-483D-9D28-BDD2753761D0}"/>
              </a:ext>
            </a:extLst>
          </p:cNvPr>
          <p:cNvSpPr/>
          <p:nvPr/>
        </p:nvSpPr>
        <p:spPr>
          <a:xfrm>
            <a:off x="667782" y="5063218"/>
            <a:ext cx="5737198" cy="4129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85C07E5C-0802-483A-8409-61727C37958B}"/>
              </a:ext>
            </a:extLst>
          </p:cNvPr>
          <p:cNvSpPr/>
          <p:nvPr/>
        </p:nvSpPr>
        <p:spPr>
          <a:xfrm>
            <a:off x="666031" y="1871978"/>
            <a:ext cx="5738948" cy="600892"/>
          </a:xfrm>
          <a:prstGeom prst="rtTriangle">
            <a:avLst/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CC5B0BFD-953B-4E87-85B0-7EA2CEBAF5D1}"/>
              </a:ext>
            </a:extLst>
          </p:cNvPr>
          <p:cNvSpPr/>
          <p:nvPr/>
        </p:nvSpPr>
        <p:spPr>
          <a:xfrm flipH="1">
            <a:off x="662547" y="852616"/>
            <a:ext cx="5738948" cy="600892"/>
          </a:xfrm>
          <a:prstGeom prst="rtTriangle">
            <a:avLst/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C5C1D4-41E4-4CD0-9A70-34BF0EE19384}"/>
              </a:ext>
            </a:extLst>
          </p:cNvPr>
          <p:cNvSpPr txBox="1"/>
          <p:nvPr/>
        </p:nvSpPr>
        <p:spPr>
          <a:xfrm>
            <a:off x="6573724" y="891452"/>
            <a:ext cx="1349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Disease reactivation</a:t>
            </a:r>
            <a:endParaRPr lang="en-US" sz="14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78FC35-D312-43E4-924D-23341797C3CC}"/>
              </a:ext>
            </a:extLst>
          </p:cNvPr>
          <p:cNvSpPr txBox="1"/>
          <p:nvPr/>
        </p:nvSpPr>
        <p:spPr>
          <a:xfrm>
            <a:off x="6565324" y="1857960"/>
            <a:ext cx="15490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Dose-related/ continued use adverse reactions</a:t>
            </a:r>
            <a:endParaRPr lang="en-US" sz="14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31244A7B-32D4-45A4-B1E4-2937838A4224}"/>
              </a:ext>
            </a:extLst>
          </p:cNvPr>
          <p:cNvSpPr/>
          <p:nvPr/>
        </p:nvSpPr>
        <p:spPr>
          <a:xfrm flipH="1">
            <a:off x="1821214" y="2982354"/>
            <a:ext cx="4611188" cy="600892"/>
          </a:xfrm>
          <a:prstGeom prst="rtTriangle">
            <a:avLst/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AEEA57-06E7-4CBC-B7DC-0F046A1EF616}"/>
              </a:ext>
            </a:extLst>
          </p:cNvPr>
          <p:cNvSpPr txBox="1"/>
          <p:nvPr/>
        </p:nvSpPr>
        <p:spPr>
          <a:xfrm>
            <a:off x="6573724" y="2991338"/>
            <a:ext cx="15490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Glucocorticoid withdrawal syndrome</a:t>
            </a:r>
            <a:endParaRPr lang="en-US" sz="14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BDF5CDFF-DF56-4C8D-9DDB-A0CB0D25F001}"/>
              </a:ext>
            </a:extLst>
          </p:cNvPr>
          <p:cNvSpPr/>
          <p:nvPr/>
        </p:nvSpPr>
        <p:spPr>
          <a:xfrm flipH="1">
            <a:off x="4338878" y="4015120"/>
            <a:ext cx="2093524" cy="600873"/>
          </a:xfrm>
          <a:prstGeom prst="rtTriangle">
            <a:avLst/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E4E1246-A27E-4593-88EB-02518514DA47}"/>
              </a:ext>
            </a:extLst>
          </p:cNvPr>
          <p:cNvCxnSpPr>
            <a:cxnSpLocks/>
          </p:cNvCxnSpPr>
          <p:nvPr/>
        </p:nvCxnSpPr>
        <p:spPr>
          <a:xfrm>
            <a:off x="4531764" y="424479"/>
            <a:ext cx="0" cy="5368838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DEC93A1-E5E9-484B-A530-70E7E1386ECE}"/>
              </a:ext>
            </a:extLst>
          </p:cNvPr>
          <p:cNvSpPr txBox="1"/>
          <p:nvPr/>
        </p:nvSpPr>
        <p:spPr>
          <a:xfrm>
            <a:off x="6573724" y="4015120"/>
            <a:ext cx="1427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Adrenal insufficiency</a:t>
            </a:r>
            <a:endParaRPr lang="en-US" sz="14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257E72-E1A5-42D0-AB9B-A10D2FFC7DB4}"/>
              </a:ext>
            </a:extLst>
          </p:cNvPr>
          <p:cNvCxnSpPr>
            <a:cxnSpLocks/>
          </p:cNvCxnSpPr>
          <p:nvPr/>
        </p:nvCxnSpPr>
        <p:spPr>
          <a:xfrm>
            <a:off x="634883" y="5769702"/>
            <a:ext cx="57975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992392B-7498-475A-B11E-C5F816A6F375}"/>
              </a:ext>
            </a:extLst>
          </p:cNvPr>
          <p:cNvSpPr txBox="1"/>
          <p:nvPr/>
        </p:nvSpPr>
        <p:spPr>
          <a:xfrm>
            <a:off x="6573724" y="4981628"/>
            <a:ext cx="1769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Psychological dependence</a:t>
            </a:r>
            <a:endParaRPr lang="en-US" sz="14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45D262-9188-407D-A9C2-56EFD6EB478A}"/>
              </a:ext>
            </a:extLst>
          </p:cNvPr>
          <p:cNvSpPr txBox="1"/>
          <p:nvPr/>
        </p:nvSpPr>
        <p:spPr>
          <a:xfrm>
            <a:off x="2834688" y="6417011"/>
            <a:ext cx="2103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Glucocorticoid dose</a:t>
            </a:r>
            <a:endParaRPr lang="en-US" sz="18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A7A9EC-B9D6-4E1A-863B-C33AAB6476A4}"/>
              </a:ext>
            </a:extLst>
          </p:cNvPr>
          <p:cNvSpPr txBox="1"/>
          <p:nvPr/>
        </p:nvSpPr>
        <p:spPr>
          <a:xfrm>
            <a:off x="452844" y="5806366"/>
            <a:ext cx="1062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Treatment dose</a:t>
            </a:r>
            <a:endParaRPr lang="en-US" sz="14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BA8890-C30C-4BD4-AE86-3AF500146C69}"/>
              </a:ext>
            </a:extLst>
          </p:cNvPr>
          <p:cNvSpPr txBox="1"/>
          <p:nvPr/>
        </p:nvSpPr>
        <p:spPr>
          <a:xfrm>
            <a:off x="3886646" y="5806366"/>
            <a:ext cx="1355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Physiological dose</a:t>
            </a:r>
            <a:endParaRPr lang="en-US" sz="14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8E0728-2FE7-4D2B-8CE8-C462060E8EC5}"/>
              </a:ext>
            </a:extLst>
          </p:cNvPr>
          <p:cNvSpPr txBox="1"/>
          <p:nvPr/>
        </p:nvSpPr>
        <p:spPr>
          <a:xfrm>
            <a:off x="5723892" y="5806366"/>
            <a:ext cx="1355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None</a:t>
            </a:r>
            <a:endParaRPr lang="en-US" sz="14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6B2743-F53F-40A8-9660-39D09D71C6FD}"/>
              </a:ext>
            </a:extLst>
          </p:cNvPr>
          <p:cNvSpPr txBox="1"/>
          <p:nvPr/>
        </p:nvSpPr>
        <p:spPr>
          <a:xfrm>
            <a:off x="273722" y="231304"/>
            <a:ext cx="1267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3</a:t>
            </a:r>
            <a:endParaRPr lang="en-US" sz="1200" b="1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FE3A4B53-1E1F-44A8-B5A6-1DD503041FDE}"/>
              </a:ext>
            </a:extLst>
          </p:cNvPr>
          <p:cNvSpPr/>
          <p:nvPr/>
        </p:nvSpPr>
        <p:spPr>
          <a:xfrm>
            <a:off x="7781034" y="2991338"/>
            <a:ext cx="285037" cy="1559284"/>
          </a:xfrm>
          <a:prstGeom prst="rightBrace">
            <a:avLst/>
          </a:prstGeom>
          <a:ln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42B88E8-97CB-402F-9314-832E2E405400}"/>
              </a:ext>
            </a:extLst>
          </p:cNvPr>
          <p:cNvSpPr txBox="1"/>
          <p:nvPr/>
        </p:nvSpPr>
        <p:spPr>
          <a:xfrm>
            <a:off x="8122764" y="3398324"/>
            <a:ext cx="941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 of use adverse reactions</a:t>
            </a:r>
            <a:endParaRPr lang="en-US" sz="1400" dirty="0">
              <a:solidFill>
                <a:schemeClr val="accent4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266656"/>
      </p:ext>
    </p:extLst>
  </p:cSld>
  <p:clrMapOvr>
    <a:masterClrMapping/>
  </p:clrMapOvr>
</p:sld>
</file>

<file path=ppt/theme/theme1.xml><?xml version="1.0" encoding="utf-8"?>
<a:theme xmlns:a="http://schemas.openxmlformats.org/drawingml/2006/main" name="Blue theme">
  <a:themeElements>
    <a:clrScheme name="">
      <a:dk1>
        <a:srgbClr val="808080"/>
      </a:dk1>
      <a:lt1>
        <a:srgbClr val="FFFFFF"/>
      </a:lt1>
      <a:dk2>
        <a:srgbClr val="305886"/>
      </a:dk2>
      <a:lt2>
        <a:srgbClr val="FFFFFF"/>
      </a:lt2>
      <a:accent1>
        <a:srgbClr val="305886"/>
      </a:accent1>
      <a:accent2>
        <a:srgbClr val="97ABC2"/>
      </a:accent2>
      <a:accent3>
        <a:srgbClr val="ADB4C3"/>
      </a:accent3>
      <a:accent4>
        <a:srgbClr val="DADADA"/>
      </a:accent4>
      <a:accent5>
        <a:srgbClr val="ADB4C3"/>
      </a:accent5>
      <a:accent6>
        <a:srgbClr val="889BB0"/>
      </a:accent6>
      <a:hlink>
        <a:srgbClr val="7098D9"/>
      </a:hlink>
      <a:folHlink>
        <a:srgbClr val="B7CBEC"/>
      </a:folHlink>
    </a:clrScheme>
    <a:fontScheme name="Corbel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Corbel" panose="020B0503020204020204" pitchFamily="34" charset="0"/>
            <a:cs typeface="Times New Roman" panose="02020603050405020304" pitchFamily="18" charset="0"/>
          </a:defRPr>
        </a:defPPr>
      </a:lstStyle>
    </a:txDef>
  </a:objectDefaults>
  <a:extraClrSchemeLst>
    <a:extraClrScheme>
      <a:clrScheme name="Presentation_1-1 1">
        <a:dk1>
          <a:srgbClr val="000000"/>
        </a:dk1>
        <a:lt1>
          <a:srgbClr val="FFFFFF"/>
        </a:lt1>
        <a:dk2>
          <a:srgbClr val="305886"/>
        </a:dk2>
        <a:lt2>
          <a:srgbClr val="808080"/>
        </a:lt2>
        <a:accent1>
          <a:srgbClr val="305886"/>
        </a:accent1>
        <a:accent2>
          <a:srgbClr val="97ABC2"/>
        </a:accent2>
        <a:accent3>
          <a:srgbClr val="FFFFFF"/>
        </a:accent3>
        <a:accent4>
          <a:srgbClr val="000000"/>
        </a:accent4>
        <a:accent5>
          <a:srgbClr val="ADB4C3"/>
        </a:accent5>
        <a:accent6>
          <a:srgbClr val="889BB0"/>
        </a:accent6>
        <a:hlink>
          <a:srgbClr val="7098D9"/>
        </a:hlink>
        <a:folHlink>
          <a:srgbClr val="B7CB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prescribing steroids" id="{7A45A4A7-FA3A-4D6B-90CF-405B6B367BC2}" vid="{B5F05CA7-F542-46CF-803C-9FB3FD7331F3}"/>
    </a:ext>
  </a:extLst>
</a:theme>
</file>

<file path=ppt/theme/theme2.xml><?xml version="1.0" encoding="utf-8"?>
<a:theme xmlns:a="http://schemas.openxmlformats.org/drawingml/2006/main" name="Mono theme">
  <a:themeElements>
    <a:clrScheme name="">
      <a:dk1>
        <a:srgbClr val="808080"/>
      </a:dk1>
      <a:lt1>
        <a:srgbClr val="FFFFFF"/>
      </a:lt1>
      <a:dk2>
        <a:srgbClr val="305886"/>
      </a:dk2>
      <a:lt2>
        <a:srgbClr val="FFFFFF"/>
      </a:lt2>
      <a:accent1>
        <a:srgbClr val="305886"/>
      </a:accent1>
      <a:accent2>
        <a:srgbClr val="97ABC2"/>
      </a:accent2>
      <a:accent3>
        <a:srgbClr val="ADB4C3"/>
      </a:accent3>
      <a:accent4>
        <a:srgbClr val="DADADA"/>
      </a:accent4>
      <a:accent5>
        <a:srgbClr val="ADB4C3"/>
      </a:accent5>
      <a:accent6>
        <a:srgbClr val="889BB0"/>
      </a:accent6>
      <a:hlink>
        <a:srgbClr val="7098D9"/>
      </a:hlink>
      <a:folHlink>
        <a:srgbClr val="B7CBEC"/>
      </a:folHlink>
    </a:clrScheme>
    <a:fontScheme name="Franklin Gothic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Corbel" panose="020B0503020204020204" pitchFamily="34" charset="0"/>
            <a:cs typeface="Times New Roman" panose="02020603050405020304" pitchFamily="18" charset="0"/>
          </a:defRPr>
        </a:defPPr>
      </a:lstStyle>
    </a:txDef>
  </a:objectDefaults>
  <a:extraClrSchemeLst>
    <a:extraClrScheme>
      <a:clrScheme name="Presentation_1-1 1">
        <a:dk1>
          <a:srgbClr val="000000"/>
        </a:dk1>
        <a:lt1>
          <a:srgbClr val="FFFFFF"/>
        </a:lt1>
        <a:dk2>
          <a:srgbClr val="305886"/>
        </a:dk2>
        <a:lt2>
          <a:srgbClr val="808080"/>
        </a:lt2>
        <a:accent1>
          <a:srgbClr val="305886"/>
        </a:accent1>
        <a:accent2>
          <a:srgbClr val="97ABC2"/>
        </a:accent2>
        <a:accent3>
          <a:srgbClr val="FFFFFF"/>
        </a:accent3>
        <a:accent4>
          <a:srgbClr val="000000"/>
        </a:accent4>
        <a:accent5>
          <a:srgbClr val="ADB4C3"/>
        </a:accent5>
        <a:accent6>
          <a:srgbClr val="889BB0"/>
        </a:accent6>
        <a:hlink>
          <a:srgbClr val="7098D9"/>
        </a:hlink>
        <a:folHlink>
          <a:srgbClr val="B7CB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prescribing steroids" id="{7A45A4A7-FA3A-4D6B-90CF-405B6B367BC2}" vid="{1B5DD1C0-444A-4668-83DE-8AACCB82B95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580039C171584CA6F69A5119EC536B" ma:contentTypeVersion="13" ma:contentTypeDescription="Create a new document." ma:contentTypeScope="" ma:versionID="fda5172aac985843bd1cfafc993ba94f">
  <xsd:schema xmlns:xsd="http://www.w3.org/2001/XMLSchema" xmlns:xs="http://www.w3.org/2001/XMLSchema" xmlns:p="http://schemas.microsoft.com/office/2006/metadata/properties" xmlns:ns3="6d9aa685-1aef-442b-9a02-37fbcce19f78" xmlns:ns4="a76c3124-bdb8-4c95-a318-875c443f1e87" targetNamespace="http://schemas.microsoft.com/office/2006/metadata/properties" ma:root="true" ma:fieldsID="5455eb92d9385dfab2762c84b3d2832e" ns3:_="" ns4:_="">
    <xsd:import namespace="6d9aa685-1aef-442b-9a02-37fbcce19f78"/>
    <xsd:import namespace="a76c3124-bdb8-4c95-a318-875c443f1e8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9aa685-1aef-442b-9a02-37fbcce19f7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6c3124-bdb8-4c95-a318-875c443f1e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3ADA95-7A8F-4C0B-B606-B198C38CD070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6d9aa685-1aef-442b-9a02-37fbcce19f78"/>
    <ds:schemaRef ds:uri="a76c3124-bdb8-4c95-a318-875c443f1e8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7994BFB-F061-4D05-B55E-0431B35D01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74F6913-1F79-4D87-A9E6-B6B18776E4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9aa685-1aef-442b-9a02-37fbcce19f78"/>
    <ds:schemaRef ds:uri="a76c3124-bdb8-4c95-a318-875c443f1e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Deprescribing steroids</Template>
  <TotalTime>1655</TotalTime>
  <Words>29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Comic Sans MS</vt:lpstr>
      <vt:lpstr>Corbel</vt:lpstr>
      <vt:lpstr>Franklin Gothic Book</vt:lpstr>
      <vt:lpstr>Tahoma</vt:lpstr>
      <vt:lpstr>Times New Roman</vt:lpstr>
      <vt:lpstr>Webdings</vt:lpstr>
      <vt:lpstr>Wingdings</vt:lpstr>
      <vt:lpstr>Blue theme</vt:lpstr>
      <vt:lpstr>Mono theme</vt:lpstr>
      <vt:lpstr>PowerPoint Presentation</vt:lpstr>
    </vt:vector>
  </TitlesOfParts>
  <Manager>ahitchin@sgul.ac.uk</Manager>
  <Company>St Georges, University of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there a safe and effective way to wean patients off long-term corticosteroids?</dc:title>
  <dc:subject>Clinical Pharmacology</dc:subject>
  <dc:creator>Emma Baker</dc:creator>
  <dc:description/>
  <cp:lastModifiedBy>Emma Baker</cp:lastModifiedBy>
  <cp:revision>108</cp:revision>
  <cp:lastPrinted>2020-06-18T15:33:15Z</cp:lastPrinted>
  <dcterms:created xsi:type="dcterms:W3CDTF">2019-11-04T08:20:40Z</dcterms:created>
  <dcterms:modified xsi:type="dcterms:W3CDTF">2020-07-14T11:31:02Z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0x010100E9580039C171584CA6F69A5119EC536B</vt:lpwstr>
  </property>
</Properties>
</file>